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56" r:id="rId2"/>
    <p:sldId id="271" r:id="rId3"/>
    <p:sldId id="258" r:id="rId4"/>
    <p:sldId id="259" r:id="rId5"/>
    <p:sldId id="260" r:id="rId6"/>
    <p:sldId id="262" r:id="rId7"/>
    <p:sldId id="263" r:id="rId8"/>
    <p:sldId id="264" r:id="rId9"/>
    <p:sldId id="265" r:id="rId10"/>
    <p:sldId id="267" r:id="rId11"/>
    <p:sldId id="261" r:id="rId12"/>
    <p:sldId id="266" r:id="rId13"/>
    <p:sldId id="268" r:id="rId14"/>
    <p:sldId id="269" r:id="rId15"/>
    <p:sldId id="270" r:id="rId16"/>
  </p:sldIdLst>
  <p:sldSz cx="109728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F8479-2861-49F0-A96D-54E96F9CA4A4}">
          <p14:sldIdLst>
            <p14:sldId id="256"/>
            <p14:sldId id="271"/>
            <p14:sldId id="258"/>
          </p14:sldIdLst>
        </p14:section>
        <p14:section name="Untitled Section" id="{B73FADC5-3AA4-4EC6-95B4-C898D907B52E}">
          <p14:sldIdLst>
            <p14:sldId id="259"/>
            <p14:sldId id="260"/>
            <p14:sldId id="262"/>
            <p14:sldId id="263"/>
            <p14:sldId id="264"/>
            <p14:sldId id="265"/>
            <p14:sldId id="267"/>
            <p14:sldId id="261"/>
            <p14:sldId id="266"/>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3595" autoAdjust="0"/>
  </p:normalViewPr>
  <p:slideViewPr>
    <p:cSldViewPr snapToGrid="0" snapToObjects="1">
      <p:cViewPr varScale="1">
        <p:scale>
          <a:sx n="66" d="100"/>
          <a:sy n="66" d="100"/>
        </p:scale>
        <p:origin x="1517" y="58"/>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87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08290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5"/>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52" indent="0" algn="ctr">
              <a:buNone/>
              <a:defRPr sz="2400"/>
            </a:lvl2pPr>
            <a:lvl3pPr marL="1097304" indent="0" algn="ctr">
              <a:buNone/>
              <a:defRPr sz="2160"/>
            </a:lvl3pPr>
            <a:lvl4pPr marL="1645956" indent="0" algn="ctr">
              <a:buNone/>
              <a:defRPr sz="1920"/>
            </a:lvl4pPr>
            <a:lvl5pPr marL="2194607" indent="0" algn="ctr">
              <a:buNone/>
              <a:defRPr sz="1920"/>
            </a:lvl5pPr>
            <a:lvl6pPr marL="2743260" indent="0" algn="ctr">
              <a:buNone/>
              <a:defRPr sz="1920"/>
            </a:lvl6pPr>
            <a:lvl7pPr marL="3291911" indent="0" algn="ctr">
              <a:buNone/>
              <a:defRPr sz="1920"/>
            </a:lvl7pPr>
            <a:lvl8pPr marL="3840563" indent="0" algn="ctr">
              <a:buNone/>
              <a:defRPr sz="1920"/>
            </a:lvl8pPr>
            <a:lvl9pPr marL="4389215"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34758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23029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61020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693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348990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52" indent="0">
              <a:buNone/>
              <a:defRPr sz="2400">
                <a:solidFill>
                  <a:schemeClr val="tx1">
                    <a:tint val="75000"/>
                  </a:schemeClr>
                </a:solidFill>
              </a:defRPr>
            </a:lvl2pPr>
            <a:lvl3pPr marL="1097304" indent="0">
              <a:buNone/>
              <a:defRPr sz="2160">
                <a:solidFill>
                  <a:schemeClr val="tx1">
                    <a:tint val="75000"/>
                  </a:schemeClr>
                </a:solidFill>
              </a:defRPr>
            </a:lvl3pPr>
            <a:lvl4pPr marL="1645956" indent="0">
              <a:buNone/>
              <a:defRPr sz="1920">
                <a:solidFill>
                  <a:schemeClr val="tx1">
                    <a:tint val="75000"/>
                  </a:schemeClr>
                </a:solidFill>
              </a:defRPr>
            </a:lvl4pPr>
            <a:lvl5pPr marL="2194607" indent="0">
              <a:buNone/>
              <a:defRPr sz="1920">
                <a:solidFill>
                  <a:schemeClr val="tx1">
                    <a:tint val="75000"/>
                  </a:schemeClr>
                </a:solidFill>
              </a:defRPr>
            </a:lvl5pPr>
            <a:lvl6pPr marL="2743260" indent="0">
              <a:buNone/>
              <a:defRPr sz="1920">
                <a:solidFill>
                  <a:schemeClr val="tx1">
                    <a:tint val="75000"/>
                  </a:schemeClr>
                </a:solidFill>
              </a:defRPr>
            </a:lvl6pPr>
            <a:lvl7pPr marL="3291911" indent="0">
              <a:buNone/>
              <a:defRPr sz="1920">
                <a:solidFill>
                  <a:schemeClr val="tx1">
                    <a:tint val="75000"/>
                  </a:schemeClr>
                </a:solidFill>
              </a:defRPr>
            </a:lvl7pPr>
            <a:lvl8pPr marL="3840563" indent="0">
              <a:buNone/>
              <a:defRPr sz="1920">
                <a:solidFill>
                  <a:schemeClr val="tx1">
                    <a:tint val="75000"/>
                  </a:schemeClr>
                </a:solidFill>
              </a:defRPr>
            </a:lvl8pPr>
            <a:lvl9pPr marL="4389215"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28146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42654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3"/>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52" indent="0">
              <a:buNone/>
              <a:defRPr sz="2400" b="1"/>
            </a:lvl2pPr>
            <a:lvl3pPr marL="1097304" indent="0">
              <a:buNone/>
              <a:defRPr sz="2160" b="1"/>
            </a:lvl3pPr>
            <a:lvl4pPr marL="1645956" indent="0">
              <a:buNone/>
              <a:defRPr sz="1920" b="1"/>
            </a:lvl4pPr>
            <a:lvl5pPr marL="2194607" indent="0">
              <a:buNone/>
              <a:defRPr sz="1920" b="1"/>
            </a:lvl5pPr>
            <a:lvl6pPr marL="2743260" indent="0">
              <a:buNone/>
              <a:defRPr sz="1920" b="1"/>
            </a:lvl6pPr>
            <a:lvl7pPr marL="3291911" indent="0">
              <a:buNone/>
              <a:defRPr sz="1920" b="1"/>
            </a:lvl7pPr>
            <a:lvl8pPr marL="3840563" indent="0">
              <a:buNone/>
              <a:defRPr sz="1920" b="1"/>
            </a:lvl8pPr>
            <a:lvl9pPr marL="4389215"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52" indent="0">
              <a:buNone/>
              <a:defRPr sz="2400" b="1"/>
            </a:lvl2pPr>
            <a:lvl3pPr marL="1097304" indent="0">
              <a:buNone/>
              <a:defRPr sz="2160" b="1"/>
            </a:lvl3pPr>
            <a:lvl4pPr marL="1645956" indent="0">
              <a:buNone/>
              <a:defRPr sz="1920" b="1"/>
            </a:lvl4pPr>
            <a:lvl5pPr marL="2194607" indent="0">
              <a:buNone/>
              <a:defRPr sz="1920" b="1"/>
            </a:lvl5pPr>
            <a:lvl6pPr marL="2743260" indent="0">
              <a:buNone/>
              <a:defRPr sz="1920" b="1"/>
            </a:lvl6pPr>
            <a:lvl7pPr marL="3291911" indent="0">
              <a:buNone/>
              <a:defRPr sz="1920" b="1"/>
            </a:lvl7pPr>
            <a:lvl8pPr marL="3840563" indent="0">
              <a:buNone/>
              <a:defRPr sz="1920" b="1"/>
            </a:lvl8pPr>
            <a:lvl9pPr marL="4389215"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70509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41137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80205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1"/>
            <a:ext cx="3539014" cy="4573906"/>
          </a:xfrm>
        </p:spPr>
        <p:txBody>
          <a:bodyPr/>
          <a:lstStyle>
            <a:lvl1pPr marL="0" indent="0">
              <a:buNone/>
              <a:defRPr sz="1920"/>
            </a:lvl1pPr>
            <a:lvl2pPr marL="548652" indent="0">
              <a:buNone/>
              <a:defRPr sz="1680"/>
            </a:lvl2pPr>
            <a:lvl3pPr marL="1097304" indent="0">
              <a:buNone/>
              <a:defRPr sz="1440"/>
            </a:lvl3pPr>
            <a:lvl4pPr marL="1645956" indent="0">
              <a:buNone/>
              <a:defRPr sz="1200"/>
            </a:lvl4pPr>
            <a:lvl5pPr marL="2194607" indent="0">
              <a:buNone/>
              <a:defRPr sz="1200"/>
            </a:lvl5pPr>
            <a:lvl6pPr marL="2743260" indent="0">
              <a:buNone/>
              <a:defRPr sz="1200"/>
            </a:lvl6pPr>
            <a:lvl7pPr marL="3291911" indent="0">
              <a:buNone/>
              <a:defRPr sz="1200"/>
            </a:lvl7pPr>
            <a:lvl8pPr marL="3840563" indent="0">
              <a:buNone/>
              <a:defRPr sz="1200"/>
            </a:lvl8pPr>
            <a:lvl9pPr marL="438921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33296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52" indent="0">
              <a:buNone/>
              <a:defRPr sz="3360"/>
            </a:lvl2pPr>
            <a:lvl3pPr marL="1097304" indent="0">
              <a:buNone/>
              <a:defRPr sz="2880"/>
            </a:lvl3pPr>
            <a:lvl4pPr marL="1645956" indent="0">
              <a:buNone/>
              <a:defRPr sz="2400"/>
            </a:lvl4pPr>
            <a:lvl5pPr marL="2194607" indent="0">
              <a:buNone/>
              <a:defRPr sz="2400"/>
            </a:lvl5pPr>
            <a:lvl6pPr marL="2743260" indent="0">
              <a:buNone/>
              <a:defRPr sz="2400"/>
            </a:lvl6pPr>
            <a:lvl7pPr marL="3291911" indent="0">
              <a:buNone/>
              <a:defRPr sz="2400"/>
            </a:lvl7pPr>
            <a:lvl8pPr marL="3840563" indent="0">
              <a:buNone/>
              <a:defRPr sz="2400"/>
            </a:lvl8pPr>
            <a:lvl9pPr marL="4389215"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1"/>
            <a:ext cx="3539014" cy="4573906"/>
          </a:xfrm>
        </p:spPr>
        <p:txBody>
          <a:bodyPr/>
          <a:lstStyle>
            <a:lvl1pPr marL="0" indent="0">
              <a:buNone/>
              <a:defRPr sz="1920"/>
            </a:lvl1pPr>
            <a:lvl2pPr marL="548652" indent="0">
              <a:buNone/>
              <a:defRPr sz="1680"/>
            </a:lvl2pPr>
            <a:lvl3pPr marL="1097304" indent="0">
              <a:buNone/>
              <a:defRPr sz="1440"/>
            </a:lvl3pPr>
            <a:lvl4pPr marL="1645956" indent="0">
              <a:buNone/>
              <a:defRPr sz="1200"/>
            </a:lvl4pPr>
            <a:lvl5pPr marL="2194607" indent="0">
              <a:buNone/>
              <a:defRPr sz="1200"/>
            </a:lvl5pPr>
            <a:lvl6pPr marL="2743260" indent="0">
              <a:buNone/>
              <a:defRPr sz="1200"/>
            </a:lvl6pPr>
            <a:lvl7pPr marL="3291911" indent="0">
              <a:buNone/>
              <a:defRPr sz="1200"/>
            </a:lvl7pPr>
            <a:lvl8pPr marL="3840563" indent="0">
              <a:buNone/>
              <a:defRPr sz="1200"/>
            </a:lvl8pPr>
            <a:lvl9pPr marL="438921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08472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3"/>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12/19/2023</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99683014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304"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6" indent="-274326" algn="l" defTabSz="1097304"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78" indent="-274326" algn="l" defTabSz="1097304"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30" indent="-274326" algn="l" defTabSz="1097304"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81"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934"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85"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237"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90"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541"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304" rtl="0" eaLnBrk="1" latinLnBrk="0" hangingPunct="1">
        <a:defRPr sz="2160" kern="1200">
          <a:solidFill>
            <a:schemeClr val="tx1"/>
          </a:solidFill>
          <a:latin typeface="+mn-lt"/>
          <a:ea typeface="+mn-ea"/>
          <a:cs typeface="+mn-cs"/>
        </a:defRPr>
      </a:lvl1pPr>
      <a:lvl2pPr marL="548652" algn="l" defTabSz="1097304" rtl="0" eaLnBrk="1" latinLnBrk="0" hangingPunct="1">
        <a:defRPr sz="2160" kern="1200">
          <a:solidFill>
            <a:schemeClr val="tx1"/>
          </a:solidFill>
          <a:latin typeface="+mn-lt"/>
          <a:ea typeface="+mn-ea"/>
          <a:cs typeface="+mn-cs"/>
        </a:defRPr>
      </a:lvl2pPr>
      <a:lvl3pPr marL="1097304" algn="l" defTabSz="1097304" rtl="0" eaLnBrk="1" latinLnBrk="0" hangingPunct="1">
        <a:defRPr sz="2160" kern="1200">
          <a:solidFill>
            <a:schemeClr val="tx1"/>
          </a:solidFill>
          <a:latin typeface="+mn-lt"/>
          <a:ea typeface="+mn-ea"/>
          <a:cs typeface="+mn-cs"/>
        </a:defRPr>
      </a:lvl3pPr>
      <a:lvl4pPr marL="1645956" algn="l" defTabSz="1097304" rtl="0" eaLnBrk="1" latinLnBrk="0" hangingPunct="1">
        <a:defRPr sz="2160" kern="1200">
          <a:solidFill>
            <a:schemeClr val="tx1"/>
          </a:solidFill>
          <a:latin typeface="+mn-lt"/>
          <a:ea typeface="+mn-ea"/>
          <a:cs typeface="+mn-cs"/>
        </a:defRPr>
      </a:lvl4pPr>
      <a:lvl5pPr marL="2194607" algn="l" defTabSz="1097304" rtl="0" eaLnBrk="1" latinLnBrk="0" hangingPunct="1">
        <a:defRPr sz="2160" kern="1200">
          <a:solidFill>
            <a:schemeClr val="tx1"/>
          </a:solidFill>
          <a:latin typeface="+mn-lt"/>
          <a:ea typeface="+mn-ea"/>
          <a:cs typeface="+mn-cs"/>
        </a:defRPr>
      </a:lvl5pPr>
      <a:lvl6pPr marL="2743260" algn="l" defTabSz="1097304" rtl="0" eaLnBrk="1" latinLnBrk="0" hangingPunct="1">
        <a:defRPr sz="2160" kern="1200">
          <a:solidFill>
            <a:schemeClr val="tx1"/>
          </a:solidFill>
          <a:latin typeface="+mn-lt"/>
          <a:ea typeface="+mn-ea"/>
          <a:cs typeface="+mn-cs"/>
        </a:defRPr>
      </a:lvl6pPr>
      <a:lvl7pPr marL="3291911" algn="l" defTabSz="1097304" rtl="0" eaLnBrk="1" latinLnBrk="0" hangingPunct="1">
        <a:defRPr sz="2160" kern="1200">
          <a:solidFill>
            <a:schemeClr val="tx1"/>
          </a:solidFill>
          <a:latin typeface="+mn-lt"/>
          <a:ea typeface="+mn-ea"/>
          <a:cs typeface="+mn-cs"/>
        </a:defRPr>
      </a:lvl7pPr>
      <a:lvl8pPr marL="3840563" algn="l" defTabSz="1097304" rtl="0" eaLnBrk="1" latinLnBrk="0" hangingPunct="1">
        <a:defRPr sz="2160" kern="1200">
          <a:solidFill>
            <a:schemeClr val="tx1"/>
          </a:solidFill>
          <a:latin typeface="+mn-lt"/>
          <a:ea typeface="+mn-ea"/>
          <a:cs typeface="+mn-cs"/>
        </a:defRPr>
      </a:lvl8pPr>
      <a:lvl9pPr marL="4389215" algn="l" defTabSz="1097304"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7" name="Text 3"/>
          <p:cNvSpPr/>
          <p:nvPr/>
        </p:nvSpPr>
        <p:spPr>
          <a:xfrm>
            <a:off x="291547" y="1359322"/>
            <a:ext cx="7876335" cy="988736"/>
          </a:xfrm>
          <a:prstGeom prst="rect">
            <a:avLst/>
          </a:prstGeom>
          <a:noFill/>
          <a:ln/>
        </p:spPr>
        <p:txBody>
          <a:bodyPr wrap="none" rtlCol="0" anchor="ctr"/>
          <a:lstStyle/>
          <a:p>
            <a:pPr algn="ctr">
              <a:lnSpc>
                <a:spcPts val="2099"/>
              </a:lnSpc>
            </a:pPr>
            <a:endParaRPr lang="en-US" sz="2700" b="1" dirty="0"/>
          </a:p>
        </p:txBody>
      </p:sp>
      <p:sp>
        <p:nvSpPr>
          <p:cNvPr id="23" name="Text 2">
            <a:extLst>
              <a:ext uri="{FF2B5EF4-FFF2-40B4-BE49-F238E27FC236}">
                <a16:creationId xmlns:a16="http://schemas.microsoft.com/office/drawing/2014/main" id="{58E1E9AD-CB44-453B-0E6E-94105D5B95F1}"/>
              </a:ext>
            </a:extLst>
          </p:cNvPr>
          <p:cNvSpPr/>
          <p:nvPr/>
        </p:nvSpPr>
        <p:spPr>
          <a:xfrm>
            <a:off x="408503" y="1486437"/>
            <a:ext cx="7595393" cy="894087"/>
          </a:xfrm>
          <a:prstGeom prst="rect">
            <a:avLst/>
          </a:prstGeom>
          <a:noFill/>
          <a:ln/>
        </p:spPr>
        <p:txBody>
          <a:bodyPr wrap="none" rtlCol="0" anchor="t"/>
          <a:lstStyle/>
          <a:p>
            <a:pPr>
              <a:lnSpc>
                <a:spcPts val="4102"/>
              </a:lnSpc>
            </a:pPr>
            <a:endParaRPr lang="en-US" sz="3281" dirty="0"/>
          </a:p>
        </p:txBody>
      </p:sp>
      <p:pic>
        <p:nvPicPr>
          <p:cNvPr id="27" name="Image 1" descr="preencoded.png">
            <a:extLst>
              <a:ext uri="{FF2B5EF4-FFF2-40B4-BE49-F238E27FC236}">
                <a16:creationId xmlns:a16="http://schemas.microsoft.com/office/drawing/2014/main" id="{831D9F18-170A-0326-C10E-CFDF5C83AF81}"/>
              </a:ext>
            </a:extLst>
          </p:cNvPr>
          <p:cNvPicPr>
            <a:picLocks noChangeAspect="1"/>
          </p:cNvPicPr>
          <p:nvPr/>
        </p:nvPicPr>
        <p:blipFill>
          <a:blip r:embed="rId3"/>
          <a:stretch>
            <a:fillRect/>
          </a:stretch>
        </p:blipFill>
        <p:spPr>
          <a:xfrm>
            <a:off x="0" y="-41545"/>
            <a:ext cx="10972800" cy="8312690"/>
          </a:xfrm>
          <a:prstGeom prst="rect">
            <a:avLst/>
          </a:prstGeom>
        </p:spPr>
      </p:pic>
      <p:pic>
        <p:nvPicPr>
          <p:cNvPr id="35" name="Picture 34">
            <a:extLst>
              <a:ext uri="{FF2B5EF4-FFF2-40B4-BE49-F238E27FC236}">
                <a16:creationId xmlns:a16="http://schemas.microsoft.com/office/drawing/2014/main" id="{ABE961BC-B873-7188-57B8-9AA9455BB7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
        <p:nvSpPr>
          <p:cNvPr id="36" name="Title 1">
            <a:extLst>
              <a:ext uri="{FF2B5EF4-FFF2-40B4-BE49-F238E27FC236}">
                <a16:creationId xmlns:a16="http://schemas.microsoft.com/office/drawing/2014/main" id="{93C32872-119C-39B1-C775-DC774E9D227F}"/>
              </a:ext>
            </a:extLst>
          </p:cNvPr>
          <p:cNvSpPr>
            <a:spLocks noGrp="1"/>
          </p:cNvSpPr>
          <p:nvPr/>
        </p:nvSpPr>
        <p:spPr>
          <a:xfrm>
            <a:off x="797262" y="526586"/>
            <a:ext cx="7206634" cy="160054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l"/>
            <a:r>
              <a:rPr lang="en-IN" sz="4000" dirty="0">
                <a:solidFill>
                  <a:schemeClr val="tx1"/>
                </a:solidFill>
                <a:latin typeface="Times New Roman" pitchFamily="18" charset="0"/>
                <a:cs typeface="Times New Roman" pitchFamily="18" charset="0"/>
              </a:rPr>
              <a:t>Shri Ram Murti Smarak College Of Engineering And Technology</a:t>
            </a:r>
          </a:p>
        </p:txBody>
      </p:sp>
      <p:sp>
        <p:nvSpPr>
          <p:cNvPr id="37" name="Content Placeholder 2">
            <a:extLst>
              <a:ext uri="{FF2B5EF4-FFF2-40B4-BE49-F238E27FC236}">
                <a16:creationId xmlns:a16="http://schemas.microsoft.com/office/drawing/2014/main" id="{F6B1F430-D26F-570F-C3BE-750196C9AF4A}"/>
              </a:ext>
            </a:extLst>
          </p:cNvPr>
          <p:cNvSpPr txBox="1">
            <a:spLocks/>
          </p:cNvSpPr>
          <p:nvPr/>
        </p:nvSpPr>
        <p:spPr>
          <a:xfrm>
            <a:off x="1019523" y="3309746"/>
            <a:ext cx="8468825" cy="3817624"/>
          </a:xfrm>
          <a:prstGeom prst="rect">
            <a:avLst/>
          </a:prstGeom>
        </p:spPr>
        <p:txBody>
          <a:bodyPr>
            <a:normAutofit fontScale="77500" lnSpcReduction="20000"/>
          </a:bodyPr>
          <a:lstStyle>
            <a:lvl1pPr marL="274326" indent="-274326" algn="l" defTabSz="1097304"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78" indent="-274326" algn="l" defTabSz="1097304"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30" indent="-274326" algn="l" defTabSz="1097304"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81"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934"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85"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237"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90"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541" indent="-274326" algn="l" defTabSz="1097304"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IN" sz="2800" dirty="0">
                <a:latin typeface="Times New Roman" pitchFamily="18" charset="0"/>
                <a:cs typeface="Times New Roman" pitchFamily="18" charset="0"/>
              </a:rPr>
              <a:t>        </a:t>
            </a:r>
          </a:p>
          <a:p>
            <a:pPr marL="0" indent="0">
              <a:buFont typeface="Arial" panose="020B0604020202020204" pitchFamily="34" charset="0"/>
              <a:buNone/>
            </a:pPr>
            <a:r>
              <a:rPr lang="en-IN" sz="2800" dirty="0">
                <a:latin typeface="Times New Roman" pitchFamily="18" charset="0"/>
                <a:cs typeface="Times New Roman" pitchFamily="18" charset="0"/>
              </a:rPr>
              <a:t>                                </a:t>
            </a:r>
          </a:p>
          <a:p>
            <a:pPr marL="0" indent="0">
              <a:buFont typeface="Arial" panose="020B0604020202020204" pitchFamily="34" charset="0"/>
              <a:buNone/>
            </a:pPr>
            <a:r>
              <a:rPr lang="en-US" sz="2800" dirty="0">
                <a:latin typeface="Times New Roman" pitchFamily="18" charset="0"/>
                <a:cs typeface="Times New Roman" pitchFamily="18" charset="0"/>
              </a:rPr>
              <a:t>                                </a:t>
            </a:r>
            <a:r>
              <a:rPr lang="en-US" sz="3100" dirty="0">
                <a:latin typeface="Times New Roman" pitchFamily="18" charset="0"/>
                <a:cs typeface="Times New Roman" pitchFamily="18" charset="0"/>
              </a:rPr>
              <a:t>Topic</a:t>
            </a:r>
            <a:r>
              <a:rPr lang="en-US" sz="2800" dirty="0">
                <a:latin typeface="Times New Roman" pitchFamily="18" charset="0"/>
                <a:cs typeface="Times New Roman" pitchFamily="18" charset="0"/>
              </a:rPr>
              <a:t> :- </a:t>
            </a:r>
            <a:r>
              <a:rPr lang="en-US" sz="3100" dirty="0">
                <a:latin typeface="Times New Roman" pitchFamily="18" charset="0"/>
                <a:cs typeface="Times New Roman" pitchFamily="18" charset="0"/>
              </a:rPr>
              <a:t>Session :- 2023-2023</a:t>
            </a:r>
            <a:endParaRPr lang="en-IN" sz="3100" dirty="0">
              <a:latin typeface="Times New Roman" pitchFamily="18" charset="0"/>
              <a:cs typeface="Times New Roman" pitchFamily="18" charset="0"/>
            </a:endParaRPr>
          </a:p>
          <a:p>
            <a:pPr marL="0" indent="0">
              <a:buFont typeface="Arial" panose="020B0604020202020204" pitchFamily="34" charset="0"/>
              <a:buNone/>
            </a:pPr>
            <a:endParaRPr lang="en-IN" sz="2800" dirty="0">
              <a:latin typeface="Times New Roman" pitchFamily="18" charset="0"/>
              <a:cs typeface="Times New Roman" pitchFamily="18" charset="0"/>
            </a:endParaRPr>
          </a:p>
          <a:p>
            <a:pPr marL="0" indent="0">
              <a:buFont typeface="Arial" panose="020B0604020202020204" pitchFamily="34" charset="0"/>
              <a:buNone/>
            </a:pPr>
            <a:r>
              <a:rPr lang="en-IN" sz="4000" dirty="0">
                <a:latin typeface="Times New Roman" pitchFamily="18" charset="0"/>
                <a:cs typeface="Times New Roman" pitchFamily="18" charset="0"/>
              </a:rPr>
              <a:t>               </a:t>
            </a:r>
            <a:r>
              <a:rPr lang="en-IN" sz="3400" dirty="0">
                <a:latin typeface="Times New Roman" pitchFamily="18" charset="0"/>
                <a:cs typeface="Times New Roman" pitchFamily="18" charset="0"/>
              </a:rPr>
              <a:t>Department Of Computer Science And Engineering</a:t>
            </a:r>
          </a:p>
          <a:p>
            <a:pPr marL="0" indent="0">
              <a:buFont typeface="Arial" panose="020B0604020202020204" pitchFamily="34" charset="0"/>
              <a:buNone/>
            </a:pPr>
            <a:endParaRPr lang="en-IN" sz="3100" dirty="0">
              <a:latin typeface="Times New Roman" pitchFamily="18" charset="0"/>
              <a:cs typeface="Times New Roman" pitchFamily="18" charset="0"/>
            </a:endParaRPr>
          </a:p>
          <a:p>
            <a:pPr marL="0" indent="0">
              <a:buFont typeface="Arial" panose="020B0604020202020204" pitchFamily="34" charset="0"/>
              <a:buNone/>
            </a:pPr>
            <a:r>
              <a:rPr lang="en-US" sz="3100" dirty="0">
                <a:latin typeface="Times New Roman" pitchFamily="18" charset="0"/>
                <a:cs typeface="Times New Roman" pitchFamily="18" charset="0"/>
              </a:rPr>
              <a:t>         	   Presented to :-                                                          Presented By:-</a:t>
            </a:r>
          </a:p>
          <a:p>
            <a:pPr marL="0" indent="0">
              <a:buFont typeface="Arial" panose="020B0604020202020204" pitchFamily="34" charset="0"/>
              <a:buNone/>
            </a:pPr>
            <a:r>
              <a:rPr lang="en-US" sz="2200" dirty="0">
                <a:latin typeface="Times New Roman" pitchFamily="18" charset="0"/>
                <a:cs typeface="Times New Roman" pitchFamily="18" charset="0"/>
              </a:rPr>
              <a:t>            	</a:t>
            </a:r>
            <a:endParaRPr lang="en-US" sz="2900" dirty="0">
              <a:latin typeface="Times New Roman" pitchFamily="18" charset="0"/>
              <a:cs typeface="Times New Roman" pitchFamily="18" charset="0"/>
            </a:endParaRPr>
          </a:p>
          <a:p>
            <a:pPr marL="0" indent="0">
              <a:buFont typeface="Arial" panose="020B0604020202020204" pitchFamily="34" charset="0"/>
              <a:buNone/>
            </a:pPr>
            <a:endParaRPr lang="en-IN" sz="2400" dirty="0">
              <a:latin typeface="Times New Roman" pitchFamily="18" charset="0"/>
              <a:cs typeface="Times New Roman" pitchFamily="18" charset="0"/>
            </a:endParaRPr>
          </a:p>
        </p:txBody>
      </p:sp>
      <p:sp>
        <p:nvSpPr>
          <p:cNvPr id="38" name="Title 1">
            <a:extLst>
              <a:ext uri="{FF2B5EF4-FFF2-40B4-BE49-F238E27FC236}">
                <a16:creationId xmlns:a16="http://schemas.microsoft.com/office/drawing/2014/main" id="{D298BDEE-4ED7-8212-0A60-5A6B9FB3FC8C}"/>
              </a:ext>
            </a:extLst>
          </p:cNvPr>
          <p:cNvSpPr>
            <a:spLocks noGrp="1"/>
          </p:cNvSpPr>
          <p:nvPr/>
        </p:nvSpPr>
        <p:spPr>
          <a:xfrm>
            <a:off x="1411344" y="1933480"/>
            <a:ext cx="5978470" cy="160054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IN" sz="3800" b="1" dirty="0">
                <a:solidFill>
                  <a:schemeClr val="tx1"/>
                </a:solidFill>
                <a:latin typeface="Times New Roman" pitchFamily="18" charset="0"/>
                <a:cs typeface="Times New Roman" pitchFamily="18" charset="0"/>
              </a:rPr>
              <a:t> Mini Project Presentation</a:t>
            </a:r>
          </a:p>
        </p:txBody>
      </p:sp>
      <p:sp>
        <p:nvSpPr>
          <p:cNvPr id="40" name="Title 1">
            <a:extLst>
              <a:ext uri="{FF2B5EF4-FFF2-40B4-BE49-F238E27FC236}">
                <a16:creationId xmlns:a16="http://schemas.microsoft.com/office/drawing/2014/main" id="{A2EA5F71-858F-1AEA-8CBC-F5003B8AF5DD}"/>
              </a:ext>
            </a:extLst>
          </p:cNvPr>
          <p:cNvSpPr>
            <a:spLocks noGrp="1"/>
          </p:cNvSpPr>
          <p:nvPr/>
        </p:nvSpPr>
        <p:spPr>
          <a:xfrm>
            <a:off x="797262" y="3309746"/>
            <a:ext cx="7206634" cy="160054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l"/>
            <a:endParaRPr lang="en-IN" sz="4000" dirty="0">
              <a:solidFill>
                <a:schemeClr val="tx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0972800" cy="8229600"/>
          </a:xfrm>
          <a:prstGeom prst="rect">
            <a:avLst/>
          </a:prstGeom>
        </p:spPr>
      </p:pic>
      <p:sp>
        <p:nvSpPr>
          <p:cNvPr id="4" name="Text 1"/>
          <p:cNvSpPr/>
          <p:nvPr/>
        </p:nvSpPr>
        <p:spPr>
          <a:xfrm>
            <a:off x="1761294" y="2270731"/>
            <a:ext cx="3521780" cy="2083118"/>
          </a:xfrm>
          <a:prstGeom prst="rect">
            <a:avLst/>
          </a:prstGeom>
          <a:noFill/>
          <a:ln/>
        </p:spPr>
        <p:txBody>
          <a:bodyPr wrap="square" rtlCol="0" anchor="t"/>
          <a:lstStyle/>
          <a:p>
            <a:pPr>
              <a:lnSpc>
                <a:spcPts val="4102"/>
              </a:lnSpc>
            </a:pPr>
            <a:r>
              <a:rPr lang="en-US" sz="3281" b="1" dirty="0">
                <a:solidFill>
                  <a:srgbClr val="00002E"/>
                </a:solidFill>
                <a:latin typeface="Nunito" pitchFamily="34" charset="0"/>
                <a:ea typeface="Nunito" pitchFamily="34" charset="-122"/>
                <a:cs typeface="Nunito" pitchFamily="34" charset="-120"/>
              </a:rPr>
              <a:t>Flow Diagrams and Methodology for Chatbot Development</a:t>
            </a:r>
            <a:endParaRPr lang="en-US" sz="3281" dirty="0"/>
          </a:p>
        </p:txBody>
      </p:sp>
      <p:sp>
        <p:nvSpPr>
          <p:cNvPr id="5" name="Text 2"/>
          <p:cNvSpPr/>
          <p:nvPr/>
        </p:nvSpPr>
        <p:spPr>
          <a:xfrm>
            <a:off x="5695267" y="2254033"/>
            <a:ext cx="3521780" cy="266552"/>
          </a:xfrm>
          <a:prstGeom prst="rect">
            <a:avLst/>
          </a:prstGeom>
          <a:noFill/>
          <a:ln/>
        </p:spPr>
        <p:txBody>
          <a:bodyPr wrap="none" rtlCol="0" anchor="t"/>
          <a:lstStyle/>
          <a:p>
            <a:pPr>
              <a:lnSpc>
                <a:spcPts val="2099"/>
              </a:lnSpc>
            </a:pPr>
            <a:endParaRPr lang="en-US" sz="1312" dirty="0"/>
          </a:p>
        </p:txBody>
      </p:sp>
      <p:pic>
        <p:nvPicPr>
          <p:cNvPr id="6" name="Image 1" descr="preencoded.png"/>
          <p:cNvPicPr>
            <a:picLocks noChangeAspect="1"/>
          </p:cNvPicPr>
          <p:nvPr/>
        </p:nvPicPr>
        <p:blipFill>
          <a:blip r:embed="rId4"/>
          <a:stretch>
            <a:fillRect/>
          </a:stretch>
        </p:blipFill>
        <p:spPr>
          <a:xfrm>
            <a:off x="5695267" y="2708020"/>
            <a:ext cx="3521780" cy="1976319"/>
          </a:xfrm>
          <a:prstGeom prst="rect">
            <a:avLst/>
          </a:prstGeom>
        </p:spPr>
      </p:pic>
      <p:sp>
        <p:nvSpPr>
          <p:cNvPr id="7" name="Text 3"/>
          <p:cNvSpPr/>
          <p:nvPr/>
        </p:nvSpPr>
        <p:spPr>
          <a:xfrm>
            <a:off x="1761294" y="5059206"/>
            <a:ext cx="7450127" cy="1066204"/>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When building chatbots, it's crucial to have a clear methodology and well-defined flow diagrams. These visual representations help developers understand the chatbot's logic and plan its interactions with users. By following a systematic approach, developers can ensure a smooth user experience and efficient chatbot functionality.</a:t>
            </a:r>
            <a:endParaRPr lang="en-US" sz="1312" dirty="0"/>
          </a:p>
        </p:txBody>
      </p:sp>
      <p:pic>
        <p:nvPicPr>
          <p:cNvPr id="11" name="Picture 10">
            <a:extLst>
              <a:ext uri="{FF2B5EF4-FFF2-40B4-BE49-F238E27FC236}">
                <a16:creationId xmlns:a16="http://schemas.microsoft.com/office/drawing/2014/main" id="{00E72FF8-05FC-B999-C8AA-B803B82C9F9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0972800" cy="8229600"/>
          </a:xfrm>
          <a:prstGeom prst="rect">
            <a:avLst/>
          </a:prstGeom>
        </p:spPr>
      </p:pic>
      <p:sp>
        <p:nvSpPr>
          <p:cNvPr id="7" name="Text 3"/>
          <p:cNvSpPr/>
          <p:nvPr/>
        </p:nvSpPr>
        <p:spPr>
          <a:xfrm>
            <a:off x="1152377" y="2048245"/>
            <a:ext cx="3217545" cy="416571"/>
          </a:xfrm>
          <a:prstGeom prst="rect">
            <a:avLst/>
          </a:prstGeom>
          <a:noFill/>
          <a:ln/>
        </p:spPr>
        <p:txBody>
          <a:bodyPr wrap="none" rtlCol="0" anchor="t"/>
          <a:lstStyle/>
          <a:p>
            <a:pPr>
              <a:lnSpc>
                <a:spcPts val="3281"/>
              </a:lnSpc>
            </a:pPr>
            <a:r>
              <a:rPr lang="en-US" sz="2624" b="1" dirty="0">
                <a:solidFill>
                  <a:srgbClr val="00002E"/>
                </a:solidFill>
                <a:latin typeface="Nunito" pitchFamily="34" charset="0"/>
                <a:ea typeface="Nunito" pitchFamily="34" charset="-122"/>
                <a:cs typeface="Nunito" pitchFamily="34" charset="-120"/>
              </a:rPr>
              <a:t>System requirements</a:t>
            </a:r>
            <a:endParaRPr lang="en-US" sz="2624" dirty="0"/>
          </a:p>
        </p:txBody>
      </p:sp>
      <p:sp>
        <p:nvSpPr>
          <p:cNvPr id="9" name="Text 5"/>
          <p:cNvSpPr/>
          <p:nvPr/>
        </p:nvSpPr>
        <p:spPr>
          <a:xfrm>
            <a:off x="1761293" y="3652691"/>
            <a:ext cx="1999715" cy="312362"/>
          </a:xfrm>
          <a:prstGeom prst="rect">
            <a:avLst/>
          </a:prstGeom>
          <a:noFill/>
          <a:ln/>
        </p:spPr>
        <p:txBody>
          <a:bodyPr wrap="none" rtlCol="0" anchor="t"/>
          <a:lstStyle/>
          <a:p>
            <a:pPr>
              <a:lnSpc>
                <a:spcPts val="2462"/>
              </a:lnSpc>
            </a:pPr>
            <a:r>
              <a:rPr lang="en-US" sz="1968" b="1" dirty="0">
                <a:solidFill>
                  <a:srgbClr val="00002E"/>
                </a:solidFill>
                <a:latin typeface="Nunito" pitchFamily="34" charset="0"/>
                <a:ea typeface="Nunito" pitchFamily="34" charset="-122"/>
                <a:cs typeface="Nunito" pitchFamily="34" charset="-120"/>
              </a:rPr>
              <a:t>Input</a:t>
            </a:r>
            <a:endParaRPr lang="en-US" sz="1968" dirty="0"/>
          </a:p>
        </p:txBody>
      </p:sp>
      <p:sp>
        <p:nvSpPr>
          <p:cNvPr id="10" name="Text 6"/>
          <p:cNvSpPr/>
          <p:nvPr/>
        </p:nvSpPr>
        <p:spPr>
          <a:xfrm>
            <a:off x="1761294" y="4214991"/>
            <a:ext cx="7450127" cy="266552"/>
          </a:xfrm>
          <a:prstGeom prst="rect">
            <a:avLst/>
          </a:prstGeom>
          <a:noFill/>
          <a:ln/>
        </p:spPr>
        <p:txBody>
          <a:bodyPr wrap="non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Enter the system requirements here</a:t>
            </a:r>
            <a:endParaRPr lang="en-US" sz="1312" dirty="0"/>
          </a:p>
        </p:txBody>
      </p:sp>
      <p:sp>
        <p:nvSpPr>
          <p:cNvPr id="11" name="Text 7"/>
          <p:cNvSpPr/>
          <p:nvPr/>
        </p:nvSpPr>
        <p:spPr>
          <a:xfrm>
            <a:off x="1761293" y="4731487"/>
            <a:ext cx="1999715" cy="312362"/>
          </a:xfrm>
          <a:prstGeom prst="rect">
            <a:avLst/>
          </a:prstGeom>
          <a:noFill/>
          <a:ln/>
        </p:spPr>
        <p:txBody>
          <a:bodyPr wrap="none" rtlCol="0" anchor="t"/>
          <a:lstStyle/>
          <a:p>
            <a:pPr>
              <a:lnSpc>
                <a:spcPts val="2462"/>
              </a:lnSpc>
            </a:pPr>
            <a:r>
              <a:rPr lang="en-US" sz="1968" b="1" dirty="0">
                <a:solidFill>
                  <a:srgbClr val="00002E"/>
                </a:solidFill>
                <a:latin typeface="Nunito" pitchFamily="34" charset="0"/>
                <a:ea typeface="Nunito" pitchFamily="34" charset="-122"/>
                <a:cs typeface="Nunito" pitchFamily="34" charset="-120"/>
              </a:rPr>
              <a:t>Context</a:t>
            </a:r>
            <a:endParaRPr lang="en-US" sz="1968" dirty="0"/>
          </a:p>
        </p:txBody>
      </p:sp>
      <p:sp>
        <p:nvSpPr>
          <p:cNvPr id="12" name="Text 8"/>
          <p:cNvSpPr/>
          <p:nvPr/>
        </p:nvSpPr>
        <p:spPr>
          <a:xfrm>
            <a:off x="1761294" y="5293787"/>
            <a:ext cx="7450127" cy="266552"/>
          </a:xfrm>
          <a:prstGeom prst="rect">
            <a:avLst/>
          </a:prstGeom>
          <a:noFill/>
          <a:ln/>
        </p:spPr>
        <p:txBody>
          <a:bodyPr wrap="non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The other cards in the deck are:</a:t>
            </a:r>
            <a:endParaRPr lang="en-US" sz="1312" dirty="0"/>
          </a:p>
        </p:txBody>
      </p:sp>
      <p:sp>
        <p:nvSpPr>
          <p:cNvPr id="13" name="Text 9"/>
          <p:cNvSpPr/>
          <p:nvPr/>
        </p:nvSpPr>
        <p:spPr>
          <a:xfrm>
            <a:off x="2027844" y="5747774"/>
            <a:ext cx="7183576" cy="266552"/>
          </a:xfrm>
          <a:prstGeom prst="rect">
            <a:avLst/>
          </a:prstGeom>
          <a:noFill/>
          <a:ln/>
        </p:spPr>
        <p:txBody>
          <a:bodyPr wrap="none" rtlCol="0" anchor="t"/>
          <a:lstStyle/>
          <a:p>
            <a:pPr marL="257183" indent="-257183">
              <a:lnSpc>
                <a:spcPts val="2099"/>
              </a:lnSpc>
              <a:buSzPct val="100000"/>
              <a:buChar char="•"/>
            </a:pPr>
            <a:r>
              <a:rPr lang="en-US" sz="1312" dirty="0">
                <a:solidFill>
                  <a:srgbClr val="00002E"/>
                </a:solidFill>
                <a:latin typeface="PT Sans" pitchFamily="34" charset="0"/>
                <a:ea typeface="PT Sans" pitchFamily="34" charset="-122"/>
                <a:cs typeface="PT Sans" pitchFamily="34" charset="-120"/>
              </a:rPr>
              <a:t>Card 1: [Description]</a:t>
            </a:r>
            <a:endParaRPr lang="en-US" sz="1312" dirty="0"/>
          </a:p>
        </p:txBody>
      </p:sp>
      <p:sp>
        <p:nvSpPr>
          <p:cNvPr id="14" name="Text 10"/>
          <p:cNvSpPr/>
          <p:nvPr/>
        </p:nvSpPr>
        <p:spPr>
          <a:xfrm>
            <a:off x="2027844" y="6080939"/>
            <a:ext cx="7183576" cy="266552"/>
          </a:xfrm>
          <a:prstGeom prst="rect">
            <a:avLst/>
          </a:prstGeom>
          <a:noFill/>
          <a:ln/>
        </p:spPr>
        <p:txBody>
          <a:bodyPr wrap="none" rtlCol="0" anchor="t"/>
          <a:lstStyle/>
          <a:p>
            <a:pPr marL="257183" indent="-257183">
              <a:lnSpc>
                <a:spcPts val="2099"/>
              </a:lnSpc>
              <a:buSzPct val="100000"/>
              <a:buChar char="•"/>
            </a:pPr>
            <a:r>
              <a:rPr lang="en-US" sz="1312" dirty="0">
                <a:solidFill>
                  <a:srgbClr val="00002E"/>
                </a:solidFill>
                <a:latin typeface="PT Sans" pitchFamily="34" charset="0"/>
                <a:ea typeface="PT Sans" pitchFamily="34" charset="-122"/>
                <a:cs typeface="PT Sans" pitchFamily="34" charset="-120"/>
              </a:rPr>
              <a:t>Card 2: [Description]</a:t>
            </a:r>
            <a:endParaRPr lang="en-US" sz="1312" dirty="0"/>
          </a:p>
        </p:txBody>
      </p:sp>
      <p:sp>
        <p:nvSpPr>
          <p:cNvPr id="15" name="Text 11"/>
          <p:cNvSpPr/>
          <p:nvPr/>
        </p:nvSpPr>
        <p:spPr>
          <a:xfrm>
            <a:off x="2027844" y="6414107"/>
            <a:ext cx="7183576" cy="266552"/>
          </a:xfrm>
          <a:prstGeom prst="rect">
            <a:avLst/>
          </a:prstGeom>
          <a:noFill/>
          <a:ln/>
        </p:spPr>
        <p:txBody>
          <a:bodyPr wrap="none" rtlCol="0" anchor="t"/>
          <a:lstStyle/>
          <a:p>
            <a:pPr marL="257183" indent="-257183">
              <a:lnSpc>
                <a:spcPts val="2099"/>
              </a:lnSpc>
              <a:buSzPct val="100000"/>
              <a:buChar char="•"/>
            </a:pPr>
            <a:r>
              <a:rPr lang="en-US" sz="1312" dirty="0">
                <a:solidFill>
                  <a:srgbClr val="00002E"/>
                </a:solidFill>
                <a:latin typeface="PT Sans" pitchFamily="34" charset="0"/>
                <a:ea typeface="PT Sans" pitchFamily="34" charset="-122"/>
                <a:cs typeface="PT Sans" pitchFamily="34" charset="-120"/>
              </a:rPr>
              <a:t>Card 3: [Description]</a:t>
            </a:r>
            <a:endParaRPr lang="en-US" sz="1312" dirty="0"/>
          </a:p>
        </p:txBody>
      </p:sp>
      <p:pic>
        <p:nvPicPr>
          <p:cNvPr id="19" name="Picture 18">
            <a:extLst>
              <a:ext uri="{FF2B5EF4-FFF2-40B4-BE49-F238E27FC236}">
                <a16:creationId xmlns:a16="http://schemas.microsoft.com/office/drawing/2014/main" id="{54945B11-2C88-6A43-B4B6-B98777D92D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
        <p:nvSpPr>
          <p:cNvPr id="21" name="Text 2">
            <a:extLst>
              <a:ext uri="{FF2B5EF4-FFF2-40B4-BE49-F238E27FC236}">
                <a16:creationId xmlns:a16="http://schemas.microsoft.com/office/drawing/2014/main" id="{D11FAD01-F826-44DD-0FD8-E345773DAF5A}"/>
              </a:ext>
            </a:extLst>
          </p:cNvPr>
          <p:cNvSpPr/>
          <p:nvPr/>
        </p:nvSpPr>
        <p:spPr>
          <a:xfrm>
            <a:off x="821895" y="544343"/>
            <a:ext cx="5711765" cy="1354288"/>
          </a:xfrm>
          <a:prstGeom prst="rect">
            <a:avLst/>
          </a:prstGeom>
          <a:noFill/>
          <a:ln/>
        </p:spPr>
        <p:txBody>
          <a:bodyPr wrap="none" rtlCol="0" anchor="ctr"/>
          <a:lstStyle/>
          <a:p>
            <a:pPr>
              <a:lnSpc>
                <a:spcPts val="4102"/>
              </a:lnSpc>
            </a:pPr>
            <a:r>
              <a:rPr lang="en-US" sz="4800" dirty="0">
                <a:latin typeface="Times New Roman" panose="02020603050405020304" pitchFamily="18" charset="0"/>
                <a:cs typeface="Times New Roman" panose="02020603050405020304" pitchFamily="18" charset="0"/>
              </a:rPr>
              <a:t>Requirement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0972800" cy="8229600"/>
          </a:xfrm>
          <a:prstGeom prst="rect">
            <a:avLst/>
          </a:prstGeom>
        </p:spPr>
      </p:pic>
      <p:sp>
        <p:nvSpPr>
          <p:cNvPr id="6" name="Text 2"/>
          <p:cNvSpPr/>
          <p:nvPr/>
        </p:nvSpPr>
        <p:spPr>
          <a:xfrm>
            <a:off x="2878844" y="1349459"/>
            <a:ext cx="2333060" cy="364509"/>
          </a:xfrm>
          <a:prstGeom prst="rect">
            <a:avLst/>
          </a:prstGeom>
          <a:noFill/>
          <a:ln/>
        </p:spPr>
        <p:txBody>
          <a:bodyPr wrap="none" rtlCol="0" anchor="t"/>
          <a:lstStyle/>
          <a:p>
            <a:pPr>
              <a:lnSpc>
                <a:spcPts val="2871"/>
              </a:lnSpc>
            </a:pPr>
            <a:r>
              <a:rPr lang="en-US" sz="2296" b="1" dirty="0">
                <a:solidFill>
                  <a:srgbClr val="00002E"/>
                </a:solidFill>
                <a:latin typeface="Nunito" pitchFamily="34" charset="0"/>
                <a:ea typeface="Nunito" pitchFamily="34" charset="-122"/>
                <a:cs typeface="Nunito" pitchFamily="34" charset="-120"/>
              </a:rPr>
              <a:t>Implementation</a:t>
            </a:r>
            <a:endParaRPr lang="en-US" sz="2296" dirty="0"/>
          </a:p>
        </p:txBody>
      </p:sp>
      <p:sp>
        <p:nvSpPr>
          <p:cNvPr id="7" name="Text 3"/>
          <p:cNvSpPr/>
          <p:nvPr/>
        </p:nvSpPr>
        <p:spPr>
          <a:xfrm>
            <a:off x="2878841" y="1888897"/>
            <a:ext cx="2326005"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Development Process</a:t>
            </a:r>
            <a:endParaRPr lang="en-US" sz="1838" dirty="0"/>
          </a:p>
        </p:txBody>
      </p:sp>
      <p:sp>
        <p:nvSpPr>
          <p:cNvPr id="8" name="Text 4"/>
          <p:cNvSpPr/>
          <p:nvPr/>
        </p:nvSpPr>
        <p:spPr>
          <a:xfrm>
            <a:off x="2878844" y="2355475"/>
            <a:ext cx="5215116" cy="559624"/>
          </a:xfrm>
          <a:prstGeom prst="rect">
            <a:avLst/>
          </a:prstGeom>
          <a:noFill/>
          <a:ln/>
        </p:spPr>
        <p:txBody>
          <a:bodyPr wrap="squar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Our development process is based on agile methodologies. We follow a sprint-based approach with daily standups, sprint planning and review meetings. This helps us stay on track and deliver high-quality software on time.</a:t>
            </a:r>
            <a:endParaRPr lang="en-US" sz="919" dirty="0"/>
          </a:p>
        </p:txBody>
      </p:sp>
      <p:sp>
        <p:nvSpPr>
          <p:cNvPr id="9" name="Text 5"/>
          <p:cNvSpPr/>
          <p:nvPr/>
        </p:nvSpPr>
        <p:spPr>
          <a:xfrm>
            <a:off x="2878846" y="3090031"/>
            <a:ext cx="1866393"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Coding Practices</a:t>
            </a:r>
            <a:endParaRPr lang="en-US" sz="1838" dirty="0"/>
          </a:p>
        </p:txBody>
      </p:sp>
      <p:sp>
        <p:nvSpPr>
          <p:cNvPr id="10" name="Text 6"/>
          <p:cNvSpPr/>
          <p:nvPr/>
        </p:nvSpPr>
        <p:spPr>
          <a:xfrm>
            <a:off x="2878844" y="3556607"/>
            <a:ext cx="5215116" cy="373083"/>
          </a:xfrm>
          <a:prstGeom prst="rect">
            <a:avLst/>
          </a:prstGeom>
          <a:noFill/>
          <a:ln/>
        </p:spPr>
        <p:txBody>
          <a:bodyPr wrap="squar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We follow industry-standard coding practices like code reviews, unit testing, and continuous integration. We also use linters and automated testing tools to maintain code quality and consistency.</a:t>
            </a:r>
            <a:endParaRPr lang="en-US" sz="919" dirty="0"/>
          </a:p>
        </p:txBody>
      </p:sp>
      <p:sp>
        <p:nvSpPr>
          <p:cNvPr id="11" name="Text 7"/>
          <p:cNvSpPr/>
          <p:nvPr/>
        </p:nvSpPr>
        <p:spPr>
          <a:xfrm>
            <a:off x="2878843" y="4104621"/>
            <a:ext cx="3108960"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Tools and Technologies Used</a:t>
            </a:r>
            <a:endParaRPr lang="en-US" sz="1838" dirty="0"/>
          </a:p>
        </p:txBody>
      </p:sp>
      <p:sp>
        <p:nvSpPr>
          <p:cNvPr id="12" name="Text 8"/>
          <p:cNvSpPr/>
          <p:nvPr/>
        </p:nvSpPr>
        <p:spPr>
          <a:xfrm>
            <a:off x="2878844" y="4571196"/>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We use a variety of tools and technologies to develop our software, including:</a:t>
            </a:r>
            <a:endParaRPr lang="en-US" sz="919" dirty="0"/>
          </a:p>
        </p:txBody>
      </p:sp>
      <p:sp>
        <p:nvSpPr>
          <p:cNvPr id="13" name="Text 9"/>
          <p:cNvSpPr/>
          <p:nvPr/>
        </p:nvSpPr>
        <p:spPr>
          <a:xfrm>
            <a:off x="3065387" y="4888916"/>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Programming languages: Java, Python, JavaScript</a:t>
            </a:r>
            <a:endParaRPr lang="en-US" sz="919" dirty="0"/>
          </a:p>
        </p:txBody>
      </p:sp>
      <p:sp>
        <p:nvSpPr>
          <p:cNvPr id="14" name="Text 10"/>
          <p:cNvSpPr/>
          <p:nvPr/>
        </p:nvSpPr>
        <p:spPr>
          <a:xfrm>
            <a:off x="3065387" y="5122070"/>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Frameworks and libraries: Spring, React, Angular</a:t>
            </a:r>
            <a:endParaRPr lang="en-US" sz="919" dirty="0"/>
          </a:p>
        </p:txBody>
      </p:sp>
      <p:sp>
        <p:nvSpPr>
          <p:cNvPr id="15" name="Text 11"/>
          <p:cNvSpPr/>
          <p:nvPr/>
        </p:nvSpPr>
        <p:spPr>
          <a:xfrm>
            <a:off x="3065387" y="5355224"/>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Database technologies: MySQL, MongoDB, Redis</a:t>
            </a:r>
            <a:endParaRPr lang="en-US" sz="919" dirty="0"/>
          </a:p>
        </p:txBody>
      </p:sp>
      <p:sp>
        <p:nvSpPr>
          <p:cNvPr id="16" name="Text 12"/>
          <p:cNvSpPr/>
          <p:nvPr/>
        </p:nvSpPr>
        <p:spPr>
          <a:xfrm>
            <a:off x="3065387" y="5588378"/>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DevOps tools: Docker, Kubernetes, Jenkins</a:t>
            </a:r>
            <a:endParaRPr lang="en-US" sz="919" dirty="0"/>
          </a:p>
        </p:txBody>
      </p:sp>
      <p:sp>
        <p:nvSpPr>
          <p:cNvPr id="17" name="Text 13"/>
          <p:cNvSpPr/>
          <p:nvPr/>
        </p:nvSpPr>
        <p:spPr>
          <a:xfrm>
            <a:off x="2878843" y="5949854"/>
            <a:ext cx="1399819" cy="218777"/>
          </a:xfrm>
          <a:prstGeom prst="rect">
            <a:avLst/>
          </a:prstGeom>
          <a:noFill/>
          <a:ln/>
        </p:spPr>
        <p:txBody>
          <a:bodyPr wrap="none" rtlCol="0" anchor="t"/>
          <a:lstStyle/>
          <a:p>
            <a:pPr>
              <a:lnSpc>
                <a:spcPts val="1723"/>
              </a:lnSpc>
            </a:pPr>
            <a:r>
              <a:rPr lang="en-US" sz="1377" b="1" dirty="0">
                <a:solidFill>
                  <a:srgbClr val="00002E"/>
                </a:solidFill>
                <a:latin typeface="Nunito" pitchFamily="34" charset="0"/>
                <a:ea typeface="Nunito" pitchFamily="34" charset="-122"/>
                <a:cs typeface="Nunito" pitchFamily="34" charset="-120"/>
              </a:rPr>
              <a:t>Input</a:t>
            </a:r>
            <a:endParaRPr lang="en-US" sz="1377" dirty="0"/>
          </a:p>
        </p:txBody>
      </p:sp>
      <p:sp>
        <p:nvSpPr>
          <p:cNvPr id="18" name="Text 14"/>
          <p:cNvSpPr/>
          <p:nvPr/>
        </p:nvSpPr>
        <p:spPr>
          <a:xfrm>
            <a:off x="2878844" y="6343561"/>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Enter the implementation details here</a:t>
            </a:r>
            <a:endParaRPr lang="en-US" sz="919" dirty="0"/>
          </a:p>
        </p:txBody>
      </p:sp>
      <p:sp>
        <p:nvSpPr>
          <p:cNvPr id="19" name="Text 15"/>
          <p:cNvSpPr/>
          <p:nvPr/>
        </p:nvSpPr>
        <p:spPr>
          <a:xfrm>
            <a:off x="2878843" y="6705038"/>
            <a:ext cx="1399819" cy="218777"/>
          </a:xfrm>
          <a:prstGeom prst="rect">
            <a:avLst/>
          </a:prstGeom>
          <a:noFill/>
          <a:ln/>
        </p:spPr>
        <p:txBody>
          <a:bodyPr wrap="none" rtlCol="0" anchor="t"/>
          <a:lstStyle/>
          <a:p>
            <a:pPr>
              <a:lnSpc>
                <a:spcPts val="1723"/>
              </a:lnSpc>
            </a:pPr>
            <a:r>
              <a:rPr lang="en-US" sz="1377" b="1" dirty="0">
                <a:solidFill>
                  <a:srgbClr val="00002E"/>
                </a:solidFill>
                <a:latin typeface="Nunito" pitchFamily="34" charset="0"/>
                <a:ea typeface="Nunito" pitchFamily="34" charset="-122"/>
                <a:cs typeface="Nunito" pitchFamily="34" charset="-120"/>
              </a:rPr>
              <a:t>Context</a:t>
            </a:r>
            <a:endParaRPr lang="en-US" sz="1377" dirty="0"/>
          </a:p>
        </p:txBody>
      </p:sp>
      <p:sp>
        <p:nvSpPr>
          <p:cNvPr id="20" name="Text 16"/>
          <p:cNvSpPr/>
          <p:nvPr/>
        </p:nvSpPr>
        <p:spPr>
          <a:xfrm>
            <a:off x="2878844" y="7098745"/>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The other cards in the deck are:</a:t>
            </a:r>
            <a:endParaRPr lang="en-US" sz="919" dirty="0"/>
          </a:p>
        </p:txBody>
      </p:sp>
      <p:sp>
        <p:nvSpPr>
          <p:cNvPr id="21" name="Text 17"/>
          <p:cNvSpPr/>
          <p:nvPr/>
        </p:nvSpPr>
        <p:spPr>
          <a:xfrm>
            <a:off x="3065384" y="8445163"/>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1: [Description]</a:t>
            </a:r>
            <a:endParaRPr lang="en-US" sz="919" dirty="0"/>
          </a:p>
        </p:txBody>
      </p:sp>
      <p:sp>
        <p:nvSpPr>
          <p:cNvPr id="22" name="Text 18"/>
          <p:cNvSpPr/>
          <p:nvPr/>
        </p:nvSpPr>
        <p:spPr>
          <a:xfrm>
            <a:off x="3065384" y="8678317"/>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2: [Description]</a:t>
            </a:r>
            <a:endParaRPr lang="en-US" sz="919" dirty="0"/>
          </a:p>
        </p:txBody>
      </p:sp>
      <p:sp>
        <p:nvSpPr>
          <p:cNvPr id="23" name="Text 19"/>
          <p:cNvSpPr/>
          <p:nvPr/>
        </p:nvSpPr>
        <p:spPr>
          <a:xfrm>
            <a:off x="3065384" y="8911471"/>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3: [Description]</a:t>
            </a:r>
            <a:endParaRPr lang="en-US" sz="919" dirty="0"/>
          </a:p>
        </p:txBody>
      </p:sp>
      <p:pic>
        <p:nvPicPr>
          <p:cNvPr id="27" name="Picture 26">
            <a:extLst>
              <a:ext uri="{FF2B5EF4-FFF2-40B4-BE49-F238E27FC236}">
                <a16:creationId xmlns:a16="http://schemas.microsoft.com/office/drawing/2014/main" id="{5518931A-4427-B1A4-96D8-E3939C7EEC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48324"/>
            <a:ext cx="10972800" cy="8261210"/>
          </a:xfrm>
          <a:prstGeom prst="rect">
            <a:avLst/>
          </a:prstGeom>
        </p:spPr>
      </p:pic>
      <p:sp>
        <p:nvSpPr>
          <p:cNvPr id="6" name="Text 2"/>
          <p:cNvSpPr/>
          <p:nvPr/>
        </p:nvSpPr>
        <p:spPr>
          <a:xfrm>
            <a:off x="2878843" y="1349459"/>
            <a:ext cx="3383280" cy="364509"/>
          </a:xfrm>
          <a:prstGeom prst="rect">
            <a:avLst/>
          </a:prstGeom>
          <a:noFill/>
          <a:ln/>
        </p:spPr>
        <p:txBody>
          <a:bodyPr wrap="none" rtlCol="0" anchor="t"/>
          <a:lstStyle/>
          <a:p>
            <a:pPr>
              <a:lnSpc>
                <a:spcPts val="2871"/>
              </a:lnSpc>
            </a:pPr>
            <a:r>
              <a:rPr lang="en-US" sz="2296" b="1" dirty="0">
                <a:solidFill>
                  <a:srgbClr val="00002E"/>
                </a:solidFill>
                <a:latin typeface="Nunito" pitchFamily="34" charset="0"/>
                <a:ea typeface="Nunito" pitchFamily="34" charset="-122"/>
                <a:cs typeface="Nunito" pitchFamily="34" charset="-120"/>
              </a:rPr>
              <a:t>Challenges and Solutions</a:t>
            </a:r>
            <a:endParaRPr lang="en-US" sz="2296" dirty="0"/>
          </a:p>
        </p:txBody>
      </p:sp>
      <p:sp>
        <p:nvSpPr>
          <p:cNvPr id="7" name="Text 3"/>
          <p:cNvSpPr/>
          <p:nvPr/>
        </p:nvSpPr>
        <p:spPr>
          <a:xfrm>
            <a:off x="2878842" y="1888897"/>
            <a:ext cx="3354705"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Issues Faced During the Project</a:t>
            </a:r>
            <a:endParaRPr lang="en-US" sz="1838" dirty="0"/>
          </a:p>
        </p:txBody>
      </p:sp>
      <p:sp>
        <p:nvSpPr>
          <p:cNvPr id="8" name="Text 4"/>
          <p:cNvSpPr/>
          <p:nvPr/>
        </p:nvSpPr>
        <p:spPr>
          <a:xfrm>
            <a:off x="2878844" y="2355476"/>
            <a:ext cx="5215116" cy="373083"/>
          </a:xfrm>
          <a:prstGeom prst="rect">
            <a:avLst/>
          </a:prstGeom>
          <a:noFill/>
          <a:ln/>
        </p:spPr>
        <p:txBody>
          <a:bodyPr wrap="squar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Throughout the project, we encountered several challenges that required careful consideration and problem-solving. Some of the key issues we faced include:</a:t>
            </a:r>
            <a:endParaRPr lang="en-US" sz="919" dirty="0"/>
          </a:p>
        </p:txBody>
      </p:sp>
      <p:sp>
        <p:nvSpPr>
          <p:cNvPr id="9" name="Text 5"/>
          <p:cNvSpPr/>
          <p:nvPr/>
        </p:nvSpPr>
        <p:spPr>
          <a:xfrm>
            <a:off x="3065387" y="2859734"/>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Limited resources and tight deadlines</a:t>
            </a:r>
            <a:endParaRPr lang="en-US" sz="919" dirty="0"/>
          </a:p>
        </p:txBody>
      </p:sp>
      <p:sp>
        <p:nvSpPr>
          <p:cNvPr id="10" name="Text 6"/>
          <p:cNvSpPr/>
          <p:nvPr/>
        </p:nvSpPr>
        <p:spPr>
          <a:xfrm>
            <a:off x="3065387" y="3092888"/>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Complex requirements and changing scope</a:t>
            </a:r>
            <a:endParaRPr lang="en-US" sz="919" dirty="0"/>
          </a:p>
        </p:txBody>
      </p:sp>
      <p:sp>
        <p:nvSpPr>
          <p:cNvPr id="11" name="Text 7"/>
          <p:cNvSpPr/>
          <p:nvPr/>
        </p:nvSpPr>
        <p:spPr>
          <a:xfrm>
            <a:off x="3065387" y="3326042"/>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Technical difficulties and integration problems</a:t>
            </a:r>
            <a:endParaRPr lang="en-US" sz="919" dirty="0"/>
          </a:p>
        </p:txBody>
      </p:sp>
      <p:sp>
        <p:nvSpPr>
          <p:cNvPr id="12" name="Text 8"/>
          <p:cNvSpPr/>
          <p:nvPr/>
        </p:nvSpPr>
        <p:spPr>
          <a:xfrm>
            <a:off x="2878844" y="3687515"/>
            <a:ext cx="4257675"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Solutions or Workarounds Implemented</a:t>
            </a:r>
            <a:endParaRPr lang="en-US" sz="1838" dirty="0"/>
          </a:p>
        </p:txBody>
      </p:sp>
      <p:sp>
        <p:nvSpPr>
          <p:cNvPr id="13" name="Text 9"/>
          <p:cNvSpPr/>
          <p:nvPr/>
        </p:nvSpPr>
        <p:spPr>
          <a:xfrm>
            <a:off x="2878844" y="4154090"/>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To overcome these challenges, we implemented the following solutions and workarounds:</a:t>
            </a:r>
            <a:endParaRPr lang="en-US" sz="919" dirty="0"/>
          </a:p>
        </p:txBody>
      </p:sp>
      <p:sp>
        <p:nvSpPr>
          <p:cNvPr id="14" name="Text 10"/>
          <p:cNvSpPr/>
          <p:nvPr/>
        </p:nvSpPr>
        <p:spPr>
          <a:xfrm>
            <a:off x="3065387" y="4471809"/>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Optimized resource allocation and prioritization</a:t>
            </a:r>
            <a:endParaRPr lang="en-US" sz="919" dirty="0"/>
          </a:p>
        </p:txBody>
      </p:sp>
      <p:sp>
        <p:nvSpPr>
          <p:cNvPr id="15" name="Text 11"/>
          <p:cNvSpPr/>
          <p:nvPr/>
        </p:nvSpPr>
        <p:spPr>
          <a:xfrm>
            <a:off x="3065387" y="4704962"/>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Regular communication and collaboration with stakeholders</a:t>
            </a:r>
            <a:endParaRPr lang="en-US" sz="919" dirty="0"/>
          </a:p>
        </p:txBody>
      </p:sp>
      <p:sp>
        <p:nvSpPr>
          <p:cNvPr id="16" name="Text 12"/>
          <p:cNvSpPr/>
          <p:nvPr/>
        </p:nvSpPr>
        <p:spPr>
          <a:xfrm>
            <a:off x="3065387" y="4938117"/>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Thorough testing and debugging processes</a:t>
            </a:r>
            <a:endParaRPr lang="en-US" sz="919" dirty="0"/>
          </a:p>
        </p:txBody>
      </p:sp>
      <p:sp>
        <p:nvSpPr>
          <p:cNvPr id="17" name="Text 13"/>
          <p:cNvSpPr/>
          <p:nvPr/>
        </p:nvSpPr>
        <p:spPr>
          <a:xfrm>
            <a:off x="2878843" y="5299595"/>
            <a:ext cx="1399819" cy="218777"/>
          </a:xfrm>
          <a:prstGeom prst="rect">
            <a:avLst/>
          </a:prstGeom>
          <a:noFill/>
          <a:ln/>
        </p:spPr>
        <p:txBody>
          <a:bodyPr wrap="none" rtlCol="0" anchor="t"/>
          <a:lstStyle/>
          <a:p>
            <a:pPr>
              <a:lnSpc>
                <a:spcPts val="1723"/>
              </a:lnSpc>
            </a:pPr>
            <a:r>
              <a:rPr lang="en-US" sz="1377" b="1" dirty="0">
                <a:solidFill>
                  <a:srgbClr val="00002E"/>
                </a:solidFill>
                <a:latin typeface="Nunito" pitchFamily="34" charset="0"/>
                <a:ea typeface="Nunito" pitchFamily="34" charset="-122"/>
                <a:cs typeface="Nunito" pitchFamily="34" charset="-120"/>
              </a:rPr>
              <a:t>Input</a:t>
            </a:r>
            <a:endParaRPr lang="en-US" sz="1377" dirty="0"/>
          </a:p>
        </p:txBody>
      </p:sp>
      <p:sp>
        <p:nvSpPr>
          <p:cNvPr id="18" name="Text 14"/>
          <p:cNvSpPr/>
          <p:nvPr/>
        </p:nvSpPr>
        <p:spPr>
          <a:xfrm>
            <a:off x="2878844" y="5693302"/>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Enter the challenges and solutions here</a:t>
            </a:r>
            <a:endParaRPr lang="en-US" sz="919" dirty="0"/>
          </a:p>
        </p:txBody>
      </p:sp>
      <p:sp>
        <p:nvSpPr>
          <p:cNvPr id="19" name="Text 15"/>
          <p:cNvSpPr/>
          <p:nvPr/>
        </p:nvSpPr>
        <p:spPr>
          <a:xfrm>
            <a:off x="2878843" y="6054779"/>
            <a:ext cx="1399819" cy="218777"/>
          </a:xfrm>
          <a:prstGeom prst="rect">
            <a:avLst/>
          </a:prstGeom>
          <a:noFill/>
          <a:ln/>
        </p:spPr>
        <p:txBody>
          <a:bodyPr wrap="none" rtlCol="0" anchor="t"/>
          <a:lstStyle/>
          <a:p>
            <a:pPr>
              <a:lnSpc>
                <a:spcPts val="1723"/>
              </a:lnSpc>
            </a:pPr>
            <a:r>
              <a:rPr lang="en-US" sz="1377" b="1" dirty="0">
                <a:solidFill>
                  <a:srgbClr val="00002E"/>
                </a:solidFill>
                <a:latin typeface="Nunito" pitchFamily="34" charset="0"/>
                <a:ea typeface="Nunito" pitchFamily="34" charset="-122"/>
                <a:cs typeface="Nunito" pitchFamily="34" charset="-120"/>
              </a:rPr>
              <a:t>Context</a:t>
            </a:r>
            <a:endParaRPr lang="en-US" sz="1377" dirty="0"/>
          </a:p>
        </p:txBody>
      </p:sp>
      <p:sp>
        <p:nvSpPr>
          <p:cNvPr id="20" name="Text 16"/>
          <p:cNvSpPr/>
          <p:nvPr/>
        </p:nvSpPr>
        <p:spPr>
          <a:xfrm>
            <a:off x="2878844" y="6448484"/>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The other cards in the deck are:</a:t>
            </a:r>
            <a:endParaRPr lang="en-US" sz="919" dirty="0"/>
          </a:p>
        </p:txBody>
      </p:sp>
      <p:sp>
        <p:nvSpPr>
          <p:cNvPr id="21" name="Text 17"/>
          <p:cNvSpPr/>
          <p:nvPr/>
        </p:nvSpPr>
        <p:spPr>
          <a:xfrm>
            <a:off x="3065387" y="6766203"/>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1: [Description]</a:t>
            </a:r>
            <a:endParaRPr lang="en-US" sz="919" dirty="0"/>
          </a:p>
        </p:txBody>
      </p:sp>
      <p:sp>
        <p:nvSpPr>
          <p:cNvPr id="22" name="Text 18"/>
          <p:cNvSpPr/>
          <p:nvPr/>
        </p:nvSpPr>
        <p:spPr>
          <a:xfrm>
            <a:off x="3065387" y="6999358"/>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2: [Description]</a:t>
            </a:r>
            <a:endParaRPr lang="en-US" sz="919" dirty="0"/>
          </a:p>
        </p:txBody>
      </p:sp>
      <p:sp>
        <p:nvSpPr>
          <p:cNvPr id="23" name="Text 19"/>
          <p:cNvSpPr/>
          <p:nvPr/>
        </p:nvSpPr>
        <p:spPr>
          <a:xfrm>
            <a:off x="3065384" y="8261211"/>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3: [Description]</a:t>
            </a:r>
            <a:endParaRPr lang="en-US" sz="919" dirty="0"/>
          </a:p>
        </p:txBody>
      </p:sp>
      <p:pic>
        <p:nvPicPr>
          <p:cNvPr id="27" name="Picture 26">
            <a:extLst>
              <a:ext uri="{FF2B5EF4-FFF2-40B4-BE49-F238E27FC236}">
                <a16:creationId xmlns:a16="http://schemas.microsoft.com/office/drawing/2014/main" id="{B5892A36-B720-C6DB-95FB-904F92CFDC9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592"/>
            <a:ext cx="10972800" cy="8242192"/>
          </a:xfrm>
          <a:prstGeom prst="rect">
            <a:avLst/>
          </a:prstGeom>
        </p:spPr>
      </p:pic>
      <p:sp>
        <p:nvSpPr>
          <p:cNvPr id="4" name="Text 1"/>
          <p:cNvSpPr/>
          <p:nvPr/>
        </p:nvSpPr>
        <p:spPr>
          <a:xfrm>
            <a:off x="2878843" y="1349459"/>
            <a:ext cx="3509010" cy="364509"/>
          </a:xfrm>
          <a:prstGeom prst="rect">
            <a:avLst/>
          </a:prstGeom>
          <a:noFill/>
          <a:ln/>
        </p:spPr>
        <p:txBody>
          <a:bodyPr wrap="none" rtlCol="0" anchor="t"/>
          <a:lstStyle/>
          <a:p>
            <a:pPr>
              <a:lnSpc>
                <a:spcPts val="2871"/>
              </a:lnSpc>
            </a:pPr>
            <a:r>
              <a:rPr lang="en-US" sz="2296" b="1" dirty="0">
                <a:solidFill>
                  <a:srgbClr val="00002E"/>
                </a:solidFill>
                <a:latin typeface="Nunito" pitchFamily="34" charset="0"/>
                <a:ea typeface="Nunito" pitchFamily="34" charset="-122"/>
                <a:cs typeface="Nunito" pitchFamily="34" charset="-120"/>
              </a:rPr>
              <a:t>Results and Achievements</a:t>
            </a:r>
            <a:endParaRPr lang="en-US" sz="2296" dirty="0"/>
          </a:p>
        </p:txBody>
      </p:sp>
      <p:sp>
        <p:nvSpPr>
          <p:cNvPr id="5" name="Text 2"/>
          <p:cNvSpPr/>
          <p:nvPr/>
        </p:nvSpPr>
        <p:spPr>
          <a:xfrm>
            <a:off x="2878843" y="1888897"/>
            <a:ext cx="1885951"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Project Outcomes</a:t>
            </a:r>
            <a:endParaRPr lang="en-US" sz="1838" dirty="0"/>
          </a:p>
        </p:txBody>
      </p:sp>
      <p:sp>
        <p:nvSpPr>
          <p:cNvPr id="6" name="Text 3"/>
          <p:cNvSpPr/>
          <p:nvPr/>
        </p:nvSpPr>
        <p:spPr>
          <a:xfrm>
            <a:off x="2878844" y="2355474"/>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Our project has achieved the following outcomes:</a:t>
            </a:r>
            <a:endParaRPr lang="en-US" sz="919" dirty="0"/>
          </a:p>
        </p:txBody>
      </p:sp>
      <p:sp>
        <p:nvSpPr>
          <p:cNvPr id="7" name="Text 4"/>
          <p:cNvSpPr/>
          <p:nvPr/>
        </p:nvSpPr>
        <p:spPr>
          <a:xfrm>
            <a:off x="3065387" y="2673192"/>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[Project Outcome 1]</a:t>
            </a:r>
            <a:endParaRPr lang="en-US" sz="919" dirty="0"/>
          </a:p>
        </p:txBody>
      </p:sp>
      <p:sp>
        <p:nvSpPr>
          <p:cNvPr id="8" name="Text 5"/>
          <p:cNvSpPr/>
          <p:nvPr/>
        </p:nvSpPr>
        <p:spPr>
          <a:xfrm>
            <a:off x="3065387" y="2906345"/>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[Project Outcome 2]</a:t>
            </a:r>
            <a:endParaRPr lang="en-US" sz="919" dirty="0"/>
          </a:p>
        </p:txBody>
      </p:sp>
      <p:sp>
        <p:nvSpPr>
          <p:cNvPr id="9" name="Text 6"/>
          <p:cNvSpPr/>
          <p:nvPr/>
        </p:nvSpPr>
        <p:spPr>
          <a:xfrm>
            <a:off x="3065387" y="3139500"/>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[Project Outcome 3]</a:t>
            </a:r>
            <a:endParaRPr lang="en-US" sz="919" dirty="0"/>
          </a:p>
        </p:txBody>
      </p:sp>
      <p:sp>
        <p:nvSpPr>
          <p:cNvPr id="10" name="Text 7"/>
          <p:cNvSpPr/>
          <p:nvPr/>
        </p:nvSpPr>
        <p:spPr>
          <a:xfrm>
            <a:off x="2878843" y="3500974"/>
            <a:ext cx="1965960"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Key Achievements</a:t>
            </a:r>
            <a:endParaRPr lang="en-US" sz="1838" dirty="0"/>
          </a:p>
        </p:txBody>
      </p:sp>
      <p:sp>
        <p:nvSpPr>
          <p:cNvPr id="11" name="Text 8"/>
          <p:cNvSpPr/>
          <p:nvPr/>
        </p:nvSpPr>
        <p:spPr>
          <a:xfrm>
            <a:off x="2878844" y="3967550"/>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Some of the key achievements of our project include:</a:t>
            </a:r>
            <a:endParaRPr lang="en-US" sz="919" dirty="0"/>
          </a:p>
        </p:txBody>
      </p:sp>
      <p:sp>
        <p:nvSpPr>
          <p:cNvPr id="12" name="Text 9"/>
          <p:cNvSpPr/>
          <p:nvPr/>
        </p:nvSpPr>
        <p:spPr>
          <a:xfrm>
            <a:off x="3065387" y="4285269"/>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[Key Achievement 1]</a:t>
            </a:r>
            <a:endParaRPr lang="en-US" sz="919" dirty="0"/>
          </a:p>
        </p:txBody>
      </p:sp>
      <p:sp>
        <p:nvSpPr>
          <p:cNvPr id="13" name="Text 10"/>
          <p:cNvSpPr/>
          <p:nvPr/>
        </p:nvSpPr>
        <p:spPr>
          <a:xfrm>
            <a:off x="3065387" y="4518423"/>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[Key Achievement 2]</a:t>
            </a:r>
            <a:endParaRPr lang="en-US" sz="919" dirty="0"/>
          </a:p>
        </p:txBody>
      </p:sp>
      <p:sp>
        <p:nvSpPr>
          <p:cNvPr id="14" name="Text 11"/>
          <p:cNvSpPr/>
          <p:nvPr/>
        </p:nvSpPr>
        <p:spPr>
          <a:xfrm>
            <a:off x="3065387" y="4751577"/>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[Key Achievement 3]</a:t>
            </a:r>
            <a:endParaRPr lang="en-US" sz="919" dirty="0"/>
          </a:p>
        </p:txBody>
      </p:sp>
      <p:sp>
        <p:nvSpPr>
          <p:cNvPr id="15" name="Text 12"/>
          <p:cNvSpPr/>
          <p:nvPr/>
        </p:nvSpPr>
        <p:spPr>
          <a:xfrm>
            <a:off x="2878842" y="5113051"/>
            <a:ext cx="2188844" cy="291644"/>
          </a:xfrm>
          <a:prstGeom prst="rect">
            <a:avLst/>
          </a:prstGeom>
          <a:noFill/>
          <a:ln/>
        </p:spPr>
        <p:txBody>
          <a:bodyPr wrap="none" rtlCol="0" anchor="t"/>
          <a:lstStyle/>
          <a:p>
            <a:pPr>
              <a:lnSpc>
                <a:spcPts val="2296"/>
              </a:lnSpc>
            </a:pPr>
            <a:r>
              <a:rPr lang="en-US" sz="1838" b="1" dirty="0">
                <a:solidFill>
                  <a:srgbClr val="00002E"/>
                </a:solidFill>
                <a:latin typeface="Nunito" pitchFamily="34" charset="0"/>
                <a:ea typeface="Nunito" pitchFamily="34" charset="-122"/>
                <a:cs typeface="Nunito" pitchFamily="34" charset="-120"/>
              </a:rPr>
              <a:t>Performance Metrics</a:t>
            </a:r>
            <a:endParaRPr lang="en-US" sz="1838" dirty="0"/>
          </a:p>
        </p:txBody>
      </p:sp>
      <p:sp>
        <p:nvSpPr>
          <p:cNvPr id="16" name="Text 13"/>
          <p:cNvSpPr/>
          <p:nvPr/>
        </p:nvSpPr>
        <p:spPr>
          <a:xfrm>
            <a:off x="2878844" y="5579625"/>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We have measured the performance of our project using the following metrics:</a:t>
            </a:r>
            <a:endParaRPr lang="en-US" sz="919" dirty="0"/>
          </a:p>
        </p:txBody>
      </p:sp>
      <p:sp>
        <p:nvSpPr>
          <p:cNvPr id="17" name="Text 14"/>
          <p:cNvSpPr/>
          <p:nvPr/>
        </p:nvSpPr>
        <p:spPr>
          <a:xfrm>
            <a:off x="3065387" y="5897345"/>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[Performance Metric 1]: [Value]</a:t>
            </a:r>
            <a:endParaRPr lang="en-US" sz="919" dirty="0"/>
          </a:p>
        </p:txBody>
      </p:sp>
      <p:sp>
        <p:nvSpPr>
          <p:cNvPr id="18" name="Text 15"/>
          <p:cNvSpPr/>
          <p:nvPr/>
        </p:nvSpPr>
        <p:spPr>
          <a:xfrm>
            <a:off x="3065387" y="6130499"/>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[Performance Metric 2]: [Value]</a:t>
            </a:r>
            <a:endParaRPr lang="en-US" sz="919" dirty="0"/>
          </a:p>
        </p:txBody>
      </p:sp>
      <p:sp>
        <p:nvSpPr>
          <p:cNvPr id="19" name="Text 16"/>
          <p:cNvSpPr/>
          <p:nvPr/>
        </p:nvSpPr>
        <p:spPr>
          <a:xfrm>
            <a:off x="3065387" y="6363653"/>
            <a:ext cx="5028575" cy="186541"/>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[Performance Metric 3]: [Value]</a:t>
            </a:r>
            <a:endParaRPr lang="en-US" sz="919" dirty="0"/>
          </a:p>
        </p:txBody>
      </p:sp>
      <p:sp>
        <p:nvSpPr>
          <p:cNvPr id="20" name="Text 17"/>
          <p:cNvSpPr/>
          <p:nvPr/>
        </p:nvSpPr>
        <p:spPr>
          <a:xfrm>
            <a:off x="2878843" y="6725130"/>
            <a:ext cx="1399819" cy="218777"/>
          </a:xfrm>
          <a:prstGeom prst="rect">
            <a:avLst/>
          </a:prstGeom>
          <a:noFill/>
          <a:ln/>
        </p:spPr>
        <p:txBody>
          <a:bodyPr wrap="none" rtlCol="0" anchor="t"/>
          <a:lstStyle/>
          <a:p>
            <a:pPr>
              <a:lnSpc>
                <a:spcPts val="1723"/>
              </a:lnSpc>
            </a:pPr>
            <a:r>
              <a:rPr lang="en-US" sz="1377" b="1" dirty="0">
                <a:solidFill>
                  <a:srgbClr val="00002E"/>
                </a:solidFill>
                <a:latin typeface="Nunito" pitchFamily="34" charset="0"/>
                <a:ea typeface="Nunito" pitchFamily="34" charset="-122"/>
                <a:cs typeface="Nunito" pitchFamily="34" charset="-120"/>
              </a:rPr>
              <a:t>Input</a:t>
            </a:r>
            <a:endParaRPr lang="en-US" sz="1377" dirty="0"/>
          </a:p>
        </p:txBody>
      </p:sp>
      <p:sp>
        <p:nvSpPr>
          <p:cNvPr id="21" name="Text 18"/>
          <p:cNvSpPr/>
          <p:nvPr/>
        </p:nvSpPr>
        <p:spPr>
          <a:xfrm>
            <a:off x="2878844" y="7118836"/>
            <a:ext cx="5215116" cy="186541"/>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Enter the results and achievements here</a:t>
            </a:r>
            <a:endParaRPr lang="en-US" sz="919" dirty="0"/>
          </a:p>
        </p:txBody>
      </p:sp>
      <p:sp>
        <p:nvSpPr>
          <p:cNvPr id="22" name="Text 19"/>
          <p:cNvSpPr/>
          <p:nvPr/>
        </p:nvSpPr>
        <p:spPr>
          <a:xfrm>
            <a:off x="2878842" y="8509010"/>
            <a:ext cx="1399818" cy="218777"/>
          </a:xfrm>
          <a:prstGeom prst="rect">
            <a:avLst/>
          </a:prstGeom>
          <a:noFill/>
          <a:ln/>
        </p:spPr>
        <p:txBody>
          <a:bodyPr wrap="none" rtlCol="0" anchor="t"/>
          <a:lstStyle/>
          <a:p>
            <a:pPr>
              <a:lnSpc>
                <a:spcPts val="1723"/>
              </a:lnSpc>
            </a:pPr>
            <a:r>
              <a:rPr lang="en-US" sz="1377" b="1" dirty="0">
                <a:solidFill>
                  <a:srgbClr val="00002E"/>
                </a:solidFill>
                <a:latin typeface="Nunito" pitchFamily="34" charset="0"/>
                <a:ea typeface="Nunito" pitchFamily="34" charset="-122"/>
                <a:cs typeface="Nunito" pitchFamily="34" charset="-120"/>
              </a:rPr>
              <a:t>Context</a:t>
            </a:r>
            <a:endParaRPr lang="en-US" sz="1377" dirty="0"/>
          </a:p>
        </p:txBody>
      </p:sp>
      <p:sp>
        <p:nvSpPr>
          <p:cNvPr id="23" name="Text 20"/>
          <p:cNvSpPr/>
          <p:nvPr/>
        </p:nvSpPr>
        <p:spPr>
          <a:xfrm>
            <a:off x="2878842" y="8902720"/>
            <a:ext cx="5215116" cy="186542"/>
          </a:xfrm>
          <a:prstGeom prst="rect">
            <a:avLst/>
          </a:prstGeom>
          <a:noFill/>
          <a:ln/>
        </p:spPr>
        <p:txBody>
          <a:bodyPr wrap="none" rtlCol="0" anchor="t"/>
          <a:lstStyle/>
          <a:p>
            <a:pPr>
              <a:lnSpc>
                <a:spcPts val="1471"/>
              </a:lnSpc>
            </a:pPr>
            <a:r>
              <a:rPr lang="en-US" sz="919" dirty="0">
                <a:solidFill>
                  <a:srgbClr val="00002E"/>
                </a:solidFill>
                <a:latin typeface="PT Sans" pitchFamily="34" charset="0"/>
                <a:ea typeface="PT Sans" pitchFamily="34" charset="-122"/>
                <a:cs typeface="PT Sans" pitchFamily="34" charset="-120"/>
              </a:rPr>
              <a:t>The other cards in the deck are:</a:t>
            </a:r>
            <a:endParaRPr lang="en-US" sz="919" dirty="0"/>
          </a:p>
        </p:txBody>
      </p:sp>
      <p:sp>
        <p:nvSpPr>
          <p:cNvPr id="24" name="Text 21"/>
          <p:cNvSpPr/>
          <p:nvPr/>
        </p:nvSpPr>
        <p:spPr>
          <a:xfrm>
            <a:off x="3065384" y="9220439"/>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1: [Description]</a:t>
            </a:r>
            <a:endParaRPr lang="en-US" sz="919" dirty="0"/>
          </a:p>
        </p:txBody>
      </p:sp>
      <p:sp>
        <p:nvSpPr>
          <p:cNvPr id="25" name="Text 22"/>
          <p:cNvSpPr/>
          <p:nvPr/>
        </p:nvSpPr>
        <p:spPr>
          <a:xfrm>
            <a:off x="3065384" y="9453593"/>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2: [Description]</a:t>
            </a:r>
            <a:endParaRPr lang="en-US" sz="919" dirty="0"/>
          </a:p>
        </p:txBody>
      </p:sp>
      <p:sp>
        <p:nvSpPr>
          <p:cNvPr id="26" name="Text 23"/>
          <p:cNvSpPr/>
          <p:nvPr/>
        </p:nvSpPr>
        <p:spPr>
          <a:xfrm>
            <a:off x="3065384" y="9686747"/>
            <a:ext cx="5028575" cy="186542"/>
          </a:xfrm>
          <a:prstGeom prst="rect">
            <a:avLst/>
          </a:prstGeom>
          <a:noFill/>
          <a:ln/>
        </p:spPr>
        <p:txBody>
          <a:bodyPr wrap="none" rtlCol="0" anchor="t"/>
          <a:lstStyle/>
          <a:p>
            <a:pPr marL="257183" indent="-257183">
              <a:lnSpc>
                <a:spcPts val="1471"/>
              </a:lnSpc>
              <a:buSzPct val="100000"/>
              <a:buChar char="•"/>
            </a:pPr>
            <a:r>
              <a:rPr lang="en-US" sz="919" dirty="0">
                <a:solidFill>
                  <a:srgbClr val="00002E"/>
                </a:solidFill>
                <a:latin typeface="PT Sans" pitchFamily="34" charset="0"/>
                <a:ea typeface="PT Sans" pitchFamily="34" charset="-122"/>
                <a:cs typeface="PT Sans" pitchFamily="34" charset="-120"/>
              </a:rPr>
              <a:t>Card 3: [Description]</a:t>
            </a:r>
            <a:endParaRPr lang="en-US" sz="919" dirty="0"/>
          </a:p>
        </p:txBody>
      </p:sp>
      <p:pic>
        <p:nvPicPr>
          <p:cNvPr id="30" name="Picture 29">
            <a:extLst>
              <a:ext uri="{FF2B5EF4-FFF2-40B4-BE49-F238E27FC236}">
                <a16:creationId xmlns:a16="http://schemas.microsoft.com/office/drawing/2014/main" id="{E6D53649-1620-CE9A-8FC3-4D6C80F7207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43" y="0"/>
            <a:ext cx="10972800" cy="8229600"/>
          </a:xfrm>
          <a:prstGeom prst="rect">
            <a:avLst/>
          </a:prstGeom>
        </p:spPr>
      </p:pic>
      <p:sp>
        <p:nvSpPr>
          <p:cNvPr id="7" name="Text 3"/>
          <p:cNvSpPr/>
          <p:nvPr/>
        </p:nvSpPr>
        <p:spPr>
          <a:xfrm>
            <a:off x="821895" y="2954443"/>
            <a:ext cx="8866115" cy="3828322"/>
          </a:xfrm>
          <a:prstGeom prst="rect">
            <a:avLst/>
          </a:prstGeom>
          <a:noFill/>
          <a:ln/>
        </p:spPr>
        <p:txBody>
          <a:bodyPr wrap="square" rtlCol="0" anchor="t"/>
          <a:lstStyle/>
          <a:p>
            <a:r>
              <a:rPr lang="en-US" sz="2400" dirty="0">
                <a:solidFill>
                  <a:srgbClr val="00002E"/>
                </a:solidFill>
                <a:latin typeface="PT Sans" pitchFamily="34" charset="0"/>
                <a:ea typeface="PT Sans" pitchFamily="34" charset="-122"/>
                <a:cs typeface="PT Sans" pitchFamily="34" charset="-120"/>
              </a:rPr>
              <a:t>Chatbots have the potential to revolutionize health tracking by making it more convenient, accessible, and personalized. With advancements in AI and frameworks like Python API and React, the future of chatbots in health monitoring looks promising.</a:t>
            </a:r>
            <a:endParaRPr lang="en-US" sz="2400" dirty="0"/>
          </a:p>
        </p:txBody>
      </p:sp>
      <p:pic>
        <p:nvPicPr>
          <p:cNvPr id="11" name="Picture 10">
            <a:extLst>
              <a:ext uri="{FF2B5EF4-FFF2-40B4-BE49-F238E27FC236}">
                <a16:creationId xmlns:a16="http://schemas.microsoft.com/office/drawing/2014/main" id="{98551F3D-E4C4-9FA1-195E-D30295C487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
        <p:nvSpPr>
          <p:cNvPr id="12" name="Text 2">
            <a:extLst>
              <a:ext uri="{FF2B5EF4-FFF2-40B4-BE49-F238E27FC236}">
                <a16:creationId xmlns:a16="http://schemas.microsoft.com/office/drawing/2014/main" id="{0916653C-095B-DC65-6540-03F06DE83189}"/>
              </a:ext>
            </a:extLst>
          </p:cNvPr>
          <p:cNvSpPr/>
          <p:nvPr/>
        </p:nvSpPr>
        <p:spPr>
          <a:xfrm>
            <a:off x="821895" y="544343"/>
            <a:ext cx="5711765" cy="1354288"/>
          </a:xfrm>
          <a:prstGeom prst="rect">
            <a:avLst/>
          </a:prstGeom>
          <a:noFill/>
          <a:ln/>
        </p:spPr>
        <p:txBody>
          <a:bodyPr wrap="none" rtlCol="0" anchor="ctr"/>
          <a:lstStyle/>
          <a:p>
            <a:pPr>
              <a:lnSpc>
                <a:spcPts val="4102"/>
              </a:lnSpc>
            </a:pPr>
            <a:r>
              <a:rPr lang="en-US" sz="4800" b="1" dirty="0">
                <a:solidFill>
                  <a:srgbClr val="00002E"/>
                </a:solidFill>
                <a:latin typeface="Times New Roman" panose="02020603050405020304" pitchFamily="18" charset="0"/>
                <a:ea typeface="Nunito" pitchFamily="34" charset="-122"/>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A95E5D88-5CC6-0263-9AE9-BB617C507978}"/>
              </a:ext>
            </a:extLst>
          </p:cNvPr>
          <p:cNvPicPr>
            <a:picLocks noChangeAspect="1"/>
          </p:cNvPicPr>
          <p:nvPr/>
        </p:nvPicPr>
        <p:blipFill>
          <a:blip r:embed="rId3"/>
          <a:stretch>
            <a:fillRect/>
          </a:stretch>
        </p:blipFill>
        <p:spPr>
          <a:xfrm>
            <a:off x="0" y="0"/>
            <a:ext cx="10972800" cy="8229601"/>
          </a:xfrm>
          <a:prstGeom prst="rect">
            <a:avLst/>
          </a:prstGeom>
        </p:spPr>
      </p:pic>
      <p:pic>
        <p:nvPicPr>
          <p:cNvPr id="18" name="Picture 17">
            <a:extLst>
              <a:ext uri="{FF2B5EF4-FFF2-40B4-BE49-F238E27FC236}">
                <a16:creationId xmlns:a16="http://schemas.microsoft.com/office/drawing/2014/main" id="{520F50E6-CBB7-0AB1-E39E-E3B5A1CF714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
        <p:nvSpPr>
          <p:cNvPr id="2" name="Text 2">
            <a:extLst>
              <a:ext uri="{FF2B5EF4-FFF2-40B4-BE49-F238E27FC236}">
                <a16:creationId xmlns:a16="http://schemas.microsoft.com/office/drawing/2014/main" id="{EB5D1946-98B0-EDD3-0362-07E8DC4D516E}"/>
              </a:ext>
            </a:extLst>
          </p:cNvPr>
          <p:cNvSpPr/>
          <p:nvPr/>
        </p:nvSpPr>
        <p:spPr>
          <a:xfrm>
            <a:off x="821895" y="544343"/>
            <a:ext cx="5711765" cy="1354288"/>
          </a:xfrm>
          <a:prstGeom prst="rect">
            <a:avLst/>
          </a:prstGeom>
          <a:noFill/>
          <a:ln/>
        </p:spPr>
        <p:txBody>
          <a:bodyPr wrap="none" rtlCol="0" anchor="ctr"/>
          <a:lstStyle/>
          <a:p>
            <a:pPr>
              <a:lnSpc>
                <a:spcPts val="4102"/>
              </a:lnSpc>
            </a:pPr>
            <a:r>
              <a:rPr lang="en-US" sz="4800" b="1" dirty="0">
                <a:solidFill>
                  <a:srgbClr val="00002E"/>
                </a:solidFill>
                <a:latin typeface="Times New Roman" panose="02020603050405020304" pitchFamily="18" charset="0"/>
                <a:ea typeface="Nunito" pitchFamily="34" charset="-122"/>
                <a:cs typeface="Times New Roman" panose="02020603050405020304" pitchFamily="18" charset="0"/>
              </a:rPr>
              <a:t>Introduction</a:t>
            </a:r>
            <a:endParaRPr lang="en-US" sz="4800" dirty="0">
              <a:latin typeface="Times New Roman" panose="02020603050405020304" pitchFamily="18" charset="0"/>
              <a:cs typeface="Times New Roman" panose="02020603050405020304" pitchFamily="18" charset="0"/>
            </a:endParaRPr>
          </a:p>
        </p:txBody>
      </p:sp>
      <p:sp>
        <p:nvSpPr>
          <p:cNvPr id="3" name="Text 3">
            <a:extLst>
              <a:ext uri="{FF2B5EF4-FFF2-40B4-BE49-F238E27FC236}">
                <a16:creationId xmlns:a16="http://schemas.microsoft.com/office/drawing/2014/main" id="{84A43BBC-BFE4-F7F7-8909-CE020D31DBB5}"/>
              </a:ext>
            </a:extLst>
          </p:cNvPr>
          <p:cNvSpPr/>
          <p:nvPr/>
        </p:nvSpPr>
        <p:spPr>
          <a:xfrm>
            <a:off x="821895" y="3141868"/>
            <a:ext cx="7800790" cy="1127180"/>
          </a:xfrm>
          <a:prstGeom prst="rect">
            <a:avLst/>
          </a:prstGeom>
          <a:noFill/>
          <a:ln/>
        </p:spPr>
        <p:txBody>
          <a:bodyPr wrap="square" rtlCol="0" anchor="t"/>
          <a:lstStyle/>
          <a:p>
            <a:pPr algn="just">
              <a:lnSpc>
                <a:spcPts val="2099"/>
              </a:lnSpc>
            </a:pPr>
            <a:r>
              <a:rPr lang="en-US" dirty="0">
                <a:solidFill>
                  <a:srgbClr val="00002E"/>
                </a:solidFill>
                <a:latin typeface="PT Sans" pitchFamily="34" charset="0"/>
                <a:ea typeface="PT Sans" pitchFamily="34" charset="-122"/>
                <a:cs typeface="PT Sans" pitchFamily="34" charset="-120"/>
              </a:rPr>
              <a:t>Health tracking has become an essential part of our daily routines. However, the traditional methods of tracking our health can be cumbersome and overwhelming. This is where chatbots come in - they provide a simple and interactive solution to monitoring our well-being.</a:t>
            </a:r>
            <a:endParaRPr lang="en-US" dirty="0"/>
          </a:p>
        </p:txBody>
      </p:sp>
      <p:sp>
        <p:nvSpPr>
          <p:cNvPr id="5" name="Text 4">
            <a:extLst>
              <a:ext uri="{FF2B5EF4-FFF2-40B4-BE49-F238E27FC236}">
                <a16:creationId xmlns:a16="http://schemas.microsoft.com/office/drawing/2014/main" id="{C675F14F-CF63-BE32-510A-3E85CE69E271}"/>
              </a:ext>
            </a:extLst>
          </p:cNvPr>
          <p:cNvSpPr/>
          <p:nvPr/>
        </p:nvSpPr>
        <p:spPr>
          <a:xfrm>
            <a:off x="821895" y="4524142"/>
            <a:ext cx="7800790" cy="1127180"/>
          </a:xfrm>
          <a:prstGeom prst="rect">
            <a:avLst/>
          </a:prstGeom>
          <a:noFill/>
          <a:ln/>
        </p:spPr>
        <p:txBody>
          <a:bodyPr wrap="square" rtlCol="0" anchor="t"/>
          <a:lstStyle/>
          <a:p>
            <a:pPr algn="just">
              <a:lnSpc>
                <a:spcPts val="2099"/>
              </a:lnSpc>
            </a:pPr>
            <a:r>
              <a:rPr lang="en-US" dirty="0">
                <a:solidFill>
                  <a:srgbClr val="00002E"/>
                </a:solidFill>
                <a:latin typeface="PT Sans" pitchFamily="34" charset="0"/>
                <a:ea typeface="PT Sans" pitchFamily="34" charset="-122"/>
                <a:cs typeface="PT Sans" pitchFamily="34" charset="-120"/>
              </a:rPr>
              <a:t>The objective of this project is to develop a chatbot that can help users easily track and manage their health. Our goal is to provide a user-friendly and efficient system that can help individuals stay on track with their health goals.</a:t>
            </a:r>
            <a:endParaRPr lang="en-US" dirty="0"/>
          </a:p>
        </p:txBody>
      </p:sp>
      <p:sp>
        <p:nvSpPr>
          <p:cNvPr id="10" name="Text 5">
            <a:extLst>
              <a:ext uri="{FF2B5EF4-FFF2-40B4-BE49-F238E27FC236}">
                <a16:creationId xmlns:a16="http://schemas.microsoft.com/office/drawing/2014/main" id="{BDAC6F79-C424-2D4F-D9E2-4E21D7565573}"/>
              </a:ext>
            </a:extLst>
          </p:cNvPr>
          <p:cNvSpPr/>
          <p:nvPr/>
        </p:nvSpPr>
        <p:spPr>
          <a:xfrm>
            <a:off x="821895" y="5910228"/>
            <a:ext cx="7800790" cy="1127180"/>
          </a:xfrm>
          <a:prstGeom prst="rect">
            <a:avLst/>
          </a:prstGeom>
          <a:noFill/>
          <a:ln/>
        </p:spPr>
        <p:txBody>
          <a:bodyPr wrap="square" rtlCol="0" anchor="t"/>
          <a:lstStyle/>
          <a:p>
            <a:pPr algn="just">
              <a:lnSpc>
                <a:spcPts val="2099"/>
              </a:lnSpc>
            </a:pPr>
            <a:r>
              <a:rPr lang="en-US" dirty="0">
                <a:solidFill>
                  <a:srgbClr val="00002E"/>
                </a:solidFill>
                <a:latin typeface="PT Sans" pitchFamily="34" charset="0"/>
                <a:ea typeface="PT Sans" pitchFamily="34" charset="-122"/>
                <a:cs typeface="PT Sans" pitchFamily="34" charset="-120"/>
              </a:rPr>
              <a:t>The importance of this project lies in the fact that chatbots have the potential to revolutionize the way we approach healthcare. By providing a personalized and accessible platform for monitoring our health, we can improve our overall well-being and prevent potential health issues.</a:t>
            </a:r>
            <a:endParaRPr lang="en-US" dirty="0"/>
          </a:p>
        </p:txBody>
      </p:sp>
      <p:sp>
        <p:nvSpPr>
          <p:cNvPr id="11" name="Text 3">
            <a:extLst>
              <a:ext uri="{FF2B5EF4-FFF2-40B4-BE49-F238E27FC236}">
                <a16:creationId xmlns:a16="http://schemas.microsoft.com/office/drawing/2014/main" id="{84ECBA14-16D0-D201-EF78-E21EF21EE32B}"/>
              </a:ext>
            </a:extLst>
          </p:cNvPr>
          <p:cNvSpPr/>
          <p:nvPr/>
        </p:nvSpPr>
        <p:spPr>
          <a:xfrm>
            <a:off x="821895" y="1826424"/>
            <a:ext cx="7800790" cy="1056538"/>
          </a:xfrm>
          <a:prstGeom prst="rect">
            <a:avLst/>
          </a:prstGeom>
          <a:noFill/>
          <a:ln/>
        </p:spPr>
        <p:txBody>
          <a:bodyPr wrap="square" rtlCol="0" anchor="t"/>
          <a:lstStyle/>
          <a:p>
            <a:pPr algn="just">
              <a:lnSpc>
                <a:spcPts val="2099"/>
              </a:lnSpc>
            </a:pPr>
            <a:r>
              <a:rPr lang="en-US" dirty="0">
                <a:solidFill>
                  <a:srgbClr val="00002E"/>
                </a:solidFill>
                <a:latin typeface="PT Sans" pitchFamily="34" charset="0"/>
                <a:ea typeface="PT Sans" pitchFamily="34" charset="-122"/>
                <a:cs typeface="PT Sans" pitchFamily="34" charset="-120"/>
              </a:rPr>
              <a:t>A chatbot is an artificial intelligence program designed to simulate human conversation. By leveraging natural language processing and machine learning algorithms, chatbots can interact with users and provide helpful information.</a:t>
            </a:r>
            <a:endParaRPr lang="en-US" dirty="0"/>
          </a:p>
        </p:txBody>
      </p:sp>
    </p:spTree>
    <p:extLst>
      <p:ext uri="{BB962C8B-B14F-4D97-AF65-F5344CB8AC3E}">
        <p14:creationId xmlns:p14="http://schemas.microsoft.com/office/powerpoint/2010/main" val="59767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0972800" cy="8229599"/>
          </a:xfrm>
          <a:prstGeom prst="rect">
            <a:avLst/>
          </a:prstGeom>
        </p:spPr>
      </p:pic>
      <p:sp>
        <p:nvSpPr>
          <p:cNvPr id="5" name="Text 2"/>
          <p:cNvSpPr/>
          <p:nvPr/>
        </p:nvSpPr>
        <p:spPr>
          <a:xfrm>
            <a:off x="2033113" y="2168308"/>
            <a:ext cx="3103245" cy="386210"/>
          </a:xfrm>
          <a:prstGeom prst="rect">
            <a:avLst/>
          </a:prstGeom>
          <a:noFill/>
          <a:ln/>
        </p:spPr>
        <p:txBody>
          <a:bodyPr wrap="none" rtlCol="0" anchor="t"/>
          <a:lstStyle/>
          <a:p>
            <a:pPr>
              <a:lnSpc>
                <a:spcPts val="3041"/>
              </a:lnSpc>
            </a:pPr>
            <a:r>
              <a:rPr lang="en-US" sz="2433" b="1" dirty="0">
                <a:solidFill>
                  <a:srgbClr val="00002E"/>
                </a:solidFill>
                <a:latin typeface="Nunito" pitchFamily="34" charset="0"/>
                <a:ea typeface="Nunito" pitchFamily="34" charset="-122"/>
                <a:cs typeface="Nunito" pitchFamily="34" charset="-120"/>
              </a:rPr>
              <a:t>Scope and Limitations</a:t>
            </a:r>
            <a:endParaRPr lang="en-US" sz="2433" dirty="0"/>
          </a:p>
        </p:txBody>
      </p:sp>
      <p:sp>
        <p:nvSpPr>
          <p:cNvPr id="6" name="Text 3"/>
          <p:cNvSpPr/>
          <p:nvPr/>
        </p:nvSpPr>
        <p:spPr>
          <a:xfrm>
            <a:off x="2033113" y="2786242"/>
            <a:ext cx="6906578" cy="988696"/>
          </a:xfrm>
          <a:prstGeom prst="rect">
            <a:avLst/>
          </a:prstGeom>
          <a:noFill/>
          <a:ln/>
        </p:spPr>
        <p:txBody>
          <a:bodyPr wrap="square" rtlCol="0" anchor="t"/>
          <a:lstStyle/>
          <a:p>
            <a:pPr>
              <a:lnSpc>
                <a:spcPts val="1947"/>
              </a:lnSpc>
            </a:pPr>
            <a:r>
              <a:rPr lang="en-US" sz="1217" dirty="0">
                <a:solidFill>
                  <a:srgbClr val="00002E"/>
                </a:solidFill>
                <a:latin typeface="PT Sans" pitchFamily="34" charset="0"/>
                <a:ea typeface="PT Sans" pitchFamily="34" charset="-122"/>
                <a:cs typeface="PT Sans" pitchFamily="34" charset="-120"/>
              </a:rPr>
              <a:t>The scope of this project is to develop a chatbot for health tracking using Python, API, and React framework. The chatbot will be able to track various health parameters such as heart rate, sleep, and physical activity. It will also allow users to set health goals and receive reminders and recommendations to help them achieve their goals.</a:t>
            </a:r>
            <a:endParaRPr lang="en-US" sz="1217" dirty="0"/>
          </a:p>
        </p:txBody>
      </p:sp>
      <p:sp>
        <p:nvSpPr>
          <p:cNvPr id="7" name="Text 4"/>
          <p:cNvSpPr/>
          <p:nvPr/>
        </p:nvSpPr>
        <p:spPr>
          <a:xfrm>
            <a:off x="2033113" y="3948709"/>
            <a:ext cx="6906578" cy="1235871"/>
          </a:xfrm>
          <a:prstGeom prst="rect">
            <a:avLst/>
          </a:prstGeom>
          <a:noFill/>
          <a:ln/>
        </p:spPr>
        <p:txBody>
          <a:bodyPr wrap="square" rtlCol="0" anchor="t"/>
          <a:lstStyle/>
          <a:p>
            <a:pPr>
              <a:lnSpc>
                <a:spcPts val="1947"/>
              </a:lnSpc>
            </a:pPr>
            <a:r>
              <a:rPr lang="en-US" sz="1217" dirty="0">
                <a:solidFill>
                  <a:srgbClr val="00002E"/>
                </a:solidFill>
                <a:latin typeface="PT Sans" pitchFamily="34" charset="0"/>
                <a:ea typeface="PT Sans" pitchFamily="34" charset="-122"/>
                <a:cs typeface="PT Sans" pitchFamily="34" charset="-120"/>
              </a:rPr>
              <a:t>However, there are certain limitations to this project. The chatbot is not intended to replace professional medical advice, and users should always consult with a qualified healthcare provider before making any changes to their health routines. Additionally, the chatbot may not be able to accurately track certain health parameters for all users, as individual factors such as age, weight, and medical history can affect the accuracy of the data.</a:t>
            </a:r>
            <a:endParaRPr lang="en-US" sz="1217" dirty="0"/>
          </a:p>
        </p:txBody>
      </p:sp>
      <p:sp>
        <p:nvSpPr>
          <p:cNvPr id="8" name="Text 5"/>
          <p:cNvSpPr/>
          <p:nvPr/>
        </p:nvSpPr>
        <p:spPr>
          <a:xfrm>
            <a:off x="2033113" y="5416304"/>
            <a:ext cx="4326255" cy="386210"/>
          </a:xfrm>
          <a:prstGeom prst="rect">
            <a:avLst/>
          </a:prstGeom>
          <a:noFill/>
          <a:ln/>
        </p:spPr>
        <p:txBody>
          <a:bodyPr wrap="none" rtlCol="0" anchor="t"/>
          <a:lstStyle/>
          <a:p>
            <a:pPr>
              <a:lnSpc>
                <a:spcPts val="3041"/>
              </a:lnSpc>
            </a:pPr>
            <a:r>
              <a:rPr lang="en-US" sz="2433" b="1" dirty="0">
                <a:solidFill>
                  <a:srgbClr val="00002E"/>
                </a:solidFill>
                <a:latin typeface="Nunito" pitchFamily="34" charset="0"/>
                <a:ea typeface="Nunito" pitchFamily="34" charset="-122"/>
                <a:cs typeface="Nunito" pitchFamily="34" charset="-120"/>
              </a:rPr>
              <a:t>Brief Description of the Project</a:t>
            </a:r>
            <a:endParaRPr lang="en-US" sz="2433" dirty="0"/>
          </a:p>
        </p:txBody>
      </p:sp>
      <p:sp>
        <p:nvSpPr>
          <p:cNvPr id="9" name="Text 6"/>
          <p:cNvSpPr/>
          <p:nvPr/>
        </p:nvSpPr>
        <p:spPr>
          <a:xfrm>
            <a:off x="2033113" y="6034239"/>
            <a:ext cx="6906578" cy="741521"/>
          </a:xfrm>
          <a:prstGeom prst="rect">
            <a:avLst/>
          </a:prstGeom>
          <a:noFill/>
          <a:ln/>
        </p:spPr>
        <p:txBody>
          <a:bodyPr wrap="square" rtlCol="0" anchor="t"/>
          <a:lstStyle/>
          <a:p>
            <a:pPr>
              <a:lnSpc>
                <a:spcPts val="1947"/>
              </a:lnSpc>
            </a:pPr>
            <a:r>
              <a:rPr lang="en-US" sz="1217" dirty="0">
                <a:solidFill>
                  <a:srgbClr val="00002E"/>
                </a:solidFill>
                <a:latin typeface="PT Sans" pitchFamily="34" charset="0"/>
                <a:ea typeface="PT Sans" pitchFamily="34" charset="-122"/>
                <a:cs typeface="PT Sans" pitchFamily="34" charset="-120"/>
              </a:rPr>
              <a:t>The chatbot for health tracking will be developed using Python for the backend, API for data collection and processing, and React for the frontend. The chatbot will be able to communicate with users via a messaging interface and will provide personalized health tracking and management services.</a:t>
            </a:r>
            <a:endParaRPr lang="en-US" sz="1217" dirty="0"/>
          </a:p>
        </p:txBody>
      </p:sp>
      <p:pic>
        <p:nvPicPr>
          <p:cNvPr id="13" name="Picture 12">
            <a:extLst>
              <a:ext uri="{FF2B5EF4-FFF2-40B4-BE49-F238E27FC236}">
                <a16:creationId xmlns:a16="http://schemas.microsoft.com/office/drawing/2014/main" id="{5367E422-B9E6-E6F3-EEDC-E98ACEA6E0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
        <p:nvSpPr>
          <p:cNvPr id="14" name="Text 2">
            <a:extLst>
              <a:ext uri="{FF2B5EF4-FFF2-40B4-BE49-F238E27FC236}">
                <a16:creationId xmlns:a16="http://schemas.microsoft.com/office/drawing/2014/main" id="{691FA0E3-3AF1-82B4-C4FF-C34895ACDF56}"/>
              </a:ext>
            </a:extLst>
          </p:cNvPr>
          <p:cNvSpPr/>
          <p:nvPr/>
        </p:nvSpPr>
        <p:spPr>
          <a:xfrm>
            <a:off x="821895" y="544343"/>
            <a:ext cx="5711765" cy="1354288"/>
          </a:xfrm>
          <a:prstGeom prst="rect">
            <a:avLst/>
          </a:prstGeom>
          <a:noFill/>
          <a:ln/>
        </p:spPr>
        <p:txBody>
          <a:bodyPr wrap="none" rtlCol="0" anchor="ctr"/>
          <a:lstStyle/>
          <a:p>
            <a:pPr>
              <a:lnSpc>
                <a:spcPts val="4102"/>
              </a:lnSpc>
            </a:pPr>
            <a:r>
              <a:rPr lang="en-US" sz="4800" b="1" dirty="0">
                <a:solidFill>
                  <a:srgbClr val="00002E"/>
                </a:solidFill>
                <a:latin typeface="Times New Roman" panose="02020603050405020304" pitchFamily="18" charset="0"/>
                <a:ea typeface="Nunito" pitchFamily="34" charset="-122"/>
                <a:cs typeface="Times New Roman" panose="02020603050405020304" pitchFamily="18" charset="0"/>
              </a:rPr>
              <a:t>Project Overview</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0972800" cy="8229600"/>
          </a:xfrm>
          <a:prstGeom prst="rect">
            <a:avLst/>
          </a:prstGeom>
        </p:spPr>
      </p:pic>
      <p:sp>
        <p:nvSpPr>
          <p:cNvPr id="7" name="Text 3"/>
          <p:cNvSpPr/>
          <p:nvPr/>
        </p:nvSpPr>
        <p:spPr>
          <a:xfrm>
            <a:off x="1133803" y="2376514"/>
            <a:ext cx="3177540" cy="416571"/>
          </a:xfrm>
          <a:prstGeom prst="rect">
            <a:avLst/>
          </a:prstGeom>
          <a:noFill/>
          <a:ln/>
        </p:spPr>
        <p:txBody>
          <a:bodyPr wrap="none" rtlCol="0" anchor="t"/>
          <a:lstStyle/>
          <a:p>
            <a:pPr>
              <a:lnSpc>
                <a:spcPts val="3281"/>
              </a:lnSpc>
            </a:pPr>
            <a:r>
              <a:rPr lang="en-US" sz="2624" b="1" dirty="0">
                <a:solidFill>
                  <a:srgbClr val="00002E"/>
                </a:solidFill>
                <a:latin typeface="Nunito" pitchFamily="34" charset="0"/>
                <a:ea typeface="Nunito" pitchFamily="34" charset="-122"/>
                <a:cs typeface="Nunito" pitchFamily="34" charset="-120"/>
              </a:rPr>
              <a:t>Phases of the project</a:t>
            </a:r>
            <a:endParaRPr lang="en-US" sz="2624" dirty="0"/>
          </a:p>
        </p:txBody>
      </p:sp>
      <p:pic>
        <p:nvPicPr>
          <p:cNvPr id="12" name="Picture 11">
            <a:extLst>
              <a:ext uri="{FF2B5EF4-FFF2-40B4-BE49-F238E27FC236}">
                <a16:creationId xmlns:a16="http://schemas.microsoft.com/office/drawing/2014/main" id="{136323FB-B5B6-BC4E-24DB-3776B16F1B9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
        <p:nvSpPr>
          <p:cNvPr id="13" name="Text 2">
            <a:extLst>
              <a:ext uri="{FF2B5EF4-FFF2-40B4-BE49-F238E27FC236}">
                <a16:creationId xmlns:a16="http://schemas.microsoft.com/office/drawing/2014/main" id="{C0DC8651-523B-61AB-64AD-A4D68698DB20}"/>
              </a:ext>
            </a:extLst>
          </p:cNvPr>
          <p:cNvSpPr/>
          <p:nvPr/>
        </p:nvSpPr>
        <p:spPr>
          <a:xfrm>
            <a:off x="821895" y="544343"/>
            <a:ext cx="5711765" cy="1354288"/>
          </a:xfrm>
          <a:prstGeom prst="rect">
            <a:avLst/>
          </a:prstGeom>
          <a:noFill/>
          <a:ln/>
        </p:spPr>
        <p:txBody>
          <a:bodyPr wrap="none" rtlCol="0" anchor="ctr"/>
          <a:lstStyle/>
          <a:p>
            <a:pPr>
              <a:lnSpc>
                <a:spcPts val="4102"/>
              </a:lnSpc>
            </a:pPr>
            <a:r>
              <a:rPr lang="en-US" sz="4800" b="1" dirty="0">
                <a:solidFill>
                  <a:srgbClr val="00002E"/>
                </a:solidFill>
                <a:latin typeface="Times New Roman" panose="02020603050405020304" pitchFamily="18" charset="0"/>
                <a:ea typeface="Nunito" pitchFamily="34" charset="-122"/>
                <a:cs typeface="Times New Roman" panose="02020603050405020304" pitchFamily="18" charset="0"/>
              </a:rPr>
              <a:t>Project Timeline</a:t>
            </a:r>
            <a:endParaRPr lang="en-US" sz="4800" dirty="0">
              <a:latin typeface="Times New Roman" panose="02020603050405020304" pitchFamily="18" charset="0"/>
              <a:cs typeface="Times New Roman" panose="02020603050405020304" pitchFamily="18" charset="0"/>
            </a:endParaRPr>
          </a:p>
        </p:txBody>
      </p:sp>
      <p:sp>
        <p:nvSpPr>
          <p:cNvPr id="14" name="Text 4">
            <a:extLst>
              <a:ext uri="{FF2B5EF4-FFF2-40B4-BE49-F238E27FC236}">
                <a16:creationId xmlns:a16="http://schemas.microsoft.com/office/drawing/2014/main" id="{0089E516-38BA-F6C8-AF7E-9BF6BD73CC4B}"/>
              </a:ext>
            </a:extLst>
          </p:cNvPr>
          <p:cNvSpPr/>
          <p:nvPr/>
        </p:nvSpPr>
        <p:spPr>
          <a:xfrm>
            <a:off x="4311343" y="3199601"/>
            <a:ext cx="3840480" cy="4567012"/>
          </a:xfrm>
          <a:prstGeom prst="rect">
            <a:avLst/>
          </a:prstGeom>
          <a:noFill/>
          <a:ln/>
        </p:spPr>
        <p:txBody>
          <a:bodyPr wrap="none" rtlCol="0" anchor="t"/>
          <a:lstStyle/>
          <a:p>
            <a:pPr>
              <a:lnSpc>
                <a:spcPts val="3281"/>
              </a:lnSpc>
            </a:pPr>
            <a:r>
              <a:rPr lang="en-US" sz="2624" dirty="0"/>
              <a:t>Gupta Headings </a:t>
            </a:r>
            <a:r>
              <a:rPr lang="en-US" sz="2624" dirty="0" err="1"/>
              <a:t>ke</a:t>
            </a:r>
            <a:r>
              <a:rPr lang="en-US" sz="2624" dirty="0"/>
              <a:t> </a:t>
            </a:r>
            <a:r>
              <a:rPr lang="en-US" sz="2624" dirty="0" err="1"/>
              <a:t>hisab</a:t>
            </a:r>
            <a:r>
              <a:rPr lang="en-US" sz="2624" dirty="0"/>
              <a:t> se</a:t>
            </a:r>
          </a:p>
          <a:p>
            <a:pPr>
              <a:lnSpc>
                <a:spcPts val="3281"/>
              </a:lnSpc>
            </a:pPr>
            <a:r>
              <a:rPr lang="en-US" sz="2624" dirty="0"/>
              <a:t>Or net, synopsis se </a:t>
            </a:r>
            <a:r>
              <a:rPr lang="en-US" sz="2624" dirty="0" err="1"/>
              <a:t>dekh</a:t>
            </a:r>
            <a:r>
              <a:rPr lang="en-US" sz="2624" dirty="0"/>
              <a:t> </a:t>
            </a:r>
            <a:r>
              <a:rPr lang="en-US" sz="2624" dirty="0" err="1"/>
              <a:t>kr</a:t>
            </a:r>
            <a:r>
              <a:rPr lang="en-US" sz="2624" dirty="0"/>
              <a:t> content </a:t>
            </a:r>
            <a:r>
              <a:rPr lang="en-US" sz="2624" dirty="0" err="1"/>
              <a:t>likh</a:t>
            </a:r>
            <a:r>
              <a:rPr lang="en-US" sz="2624" dirty="0"/>
              <a:t> </a:t>
            </a:r>
            <a:r>
              <a:rPr lang="en-US" sz="2624" dirty="0" err="1"/>
              <a:t>diyo</a:t>
            </a:r>
            <a:r>
              <a:rPr lang="en-US" sz="2624" dirty="0"/>
              <a:t> </a:t>
            </a:r>
          </a:p>
          <a:p>
            <a:pPr>
              <a:lnSpc>
                <a:spcPts val="3281"/>
              </a:lnSpc>
            </a:pPr>
            <a:r>
              <a:rPr lang="en-US" sz="2624" dirty="0"/>
              <a:t>3-4 pages blank </a:t>
            </a:r>
            <a:r>
              <a:rPr lang="en-US" sz="2624" dirty="0" err="1"/>
              <a:t>chod</a:t>
            </a:r>
            <a:r>
              <a:rPr lang="en-US" sz="2624" dirty="0"/>
              <a:t> </a:t>
            </a:r>
            <a:r>
              <a:rPr lang="en-US" sz="2624" dirty="0" err="1"/>
              <a:t>diyo</a:t>
            </a:r>
            <a:r>
              <a:rPr lang="en-US" sz="2624" dirty="0"/>
              <a:t> </a:t>
            </a:r>
          </a:p>
          <a:p>
            <a:pPr>
              <a:lnSpc>
                <a:spcPts val="3281"/>
              </a:lnSpc>
            </a:pPr>
            <a:endParaRPr lang="en-US" sz="2624" dirty="0"/>
          </a:p>
          <a:p>
            <a:pPr>
              <a:lnSpc>
                <a:spcPts val="3281"/>
              </a:lnSpc>
            </a:pPr>
            <a:r>
              <a:rPr lang="en-US" sz="2624" dirty="0"/>
              <a:t>Jo heading </a:t>
            </a:r>
            <a:r>
              <a:rPr lang="en-US" sz="2624" dirty="0" err="1"/>
              <a:t>samajh</a:t>
            </a:r>
            <a:r>
              <a:rPr lang="en-US" sz="2624" dirty="0"/>
              <a:t> </a:t>
            </a:r>
            <a:r>
              <a:rPr lang="en-US" sz="2624" dirty="0" err="1"/>
              <a:t>na</a:t>
            </a:r>
            <a:r>
              <a:rPr lang="en-US" sz="2624" dirty="0"/>
              <a:t> </a:t>
            </a:r>
            <a:r>
              <a:rPr lang="en-US" sz="2624" dirty="0" err="1"/>
              <a:t>aaye</a:t>
            </a:r>
            <a:r>
              <a:rPr lang="en-US" sz="2624" dirty="0"/>
              <a:t> </a:t>
            </a:r>
            <a:r>
              <a:rPr lang="en-US" sz="2624" dirty="0" err="1"/>
              <a:t>ya</a:t>
            </a:r>
            <a:r>
              <a:rPr lang="en-US" sz="2624" dirty="0"/>
              <a:t> </a:t>
            </a:r>
            <a:r>
              <a:rPr lang="en-US" sz="2624" dirty="0" err="1"/>
              <a:t>shi</a:t>
            </a:r>
            <a:r>
              <a:rPr lang="en-US" sz="2624" dirty="0"/>
              <a:t> </a:t>
            </a:r>
            <a:r>
              <a:rPr lang="en-US" sz="2624" dirty="0" err="1"/>
              <a:t>na</a:t>
            </a:r>
            <a:r>
              <a:rPr lang="en-US" sz="2624" dirty="0"/>
              <a:t> </a:t>
            </a:r>
            <a:r>
              <a:rPr lang="en-US" sz="2624" dirty="0" err="1"/>
              <a:t>lage</a:t>
            </a:r>
            <a:r>
              <a:rPr lang="en-US" sz="2624" dirty="0"/>
              <a:t> </a:t>
            </a:r>
          </a:p>
          <a:p>
            <a:pPr>
              <a:lnSpc>
                <a:spcPts val="3281"/>
              </a:lnSpc>
            </a:pPr>
            <a:r>
              <a:rPr lang="en-US" sz="2624" dirty="0" err="1"/>
              <a:t>Unko</a:t>
            </a:r>
            <a:r>
              <a:rPr lang="en-US" sz="2624" dirty="0"/>
              <a:t> last me conclusion </a:t>
            </a:r>
            <a:r>
              <a:rPr lang="en-US" sz="2624" dirty="0" err="1"/>
              <a:t>ke</a:t>
            </a:r>
            <a:r>
              <a:rPr lang="en-US" sz="2624" dirty="0"/>
              <a:t> </a:t>
            </a:r>
            <a:r>
              <a:rPr lang="en-US" sz="2624" dirty="0" err="1"/>
              <a:t>baad</a:t>
            </a:r>
            <a:r>
              <a:rPr lang="en-US" sz="2624" dirty="0"/>
              <a:t> </a:t>
            </a:r>
            <a:r>
              <a:rPr lang="en-US" sz="2624" dirty="0" err="1"/>
              <a:t>likh</a:t>
            </a:r>
            <a:r>
              <a:rPr lang="en-US" sz="2624" dirty="0"/>
              <a:t> </a:t>
            </a:r>
            <a:r>
              <a:rPr lang="en-US" sz="2624" dirty="0" err="1"/>
              <a:t>diyo</a:t>
            </a:r>
            <a:endParaRPr lang="en-US" sz="2624" dirty="0"/>
          </a:p>
          <a:p>
            <a:pPr>
              <a:lnSpc>
                <a:spcPts val="3281"/>
              </a:lnSpc>
            </a:pPr>
            <a:r>
              <a:rPr lang="en-US" sz="2624" dirty="0"/>
              <a:t>Bs content </a:t>
            </a:r>
            <a:r>
              <a:rPr lang="en-US" sz="2624" dirty="0" err="1"/>
              <a:t>likha</a:t>
            </a:r>
            <a:r>
              <a:rPr lang="en-US" sz="2624" dirty="0"/>
              <a:t> </a:t>
            </a:r>
            <a:r>
              <a:rPr lang="en-US" sz="2624" dirty="0" err="1"/>
              <a:t>hai</a:t>
            </a:r>
            <a:r>
              <a:rPr lang="en-US" sz="2624" dirty="0"/>
              <a:t> </a:t>
            </a:r>
            <a:r>
              <a:rPr lang="en-US" sz="2624" dirty="0" err="1"/>
              <a:t>baki</a:t>
            </a:r>
            <a:r>
              <a:rPr lang="en-US" sz="2624" dirty="0"/>
              <a:t> flowchart 1 </a:t>
            </a:r>
            <a:r>
              <a:rPr lang="en-US" sz="2624" dirty="0" err="1"/>
              <a:t>hai</a:t>
            </a:r>
            <a:r>
              <a:rPr lang="en-US" sz="2624" dirty="0"/>
              <a:t> </a:t>
            </a:r>
            <a:r>
              <a:rPr lang="en-US" sz="2624" dirty="0" err="1"/>
              <a:t>baki</a:t>
            </a:r>
            <a:r>
              <a:rPr lang="en-US" sz="2624" dirty="0"/>
              <a:t> or</a:t>
            </a:r>
          </a:p>
          <a:p>
            <a:pPr>
              <a:lnSpc>
                <a:spcPts val="3281"/>
              </a:lnSpc>
            </a:pPr>
            <a:r>
              <a:rPr lang="en-US" sz="2624" dirty="0"/>
              <a:t>Add </a:t>
            </a:r>
            <a:r>
              <a:rPr lang="en-US" sz="2624" dirty="0" err="1"/>
              <a:t>kr</a:t>
            </a:r>
            <a:r>
              <a:rPr lang="en-US" sz="2624" dirty="0"/>
              <a:t> </a:t>
            </a:r>
            <a:r>
              <a:rPr lang="en-US" sz="2624" dirty="0" err="1"/>
              <a:t>denge</a:t>
            </a:r>
            <a:r>
              <a:rPr lang="en-US" sz="2624" dirty="0"/>
              <a:t> bs </a:t>
            </a:r>
            <a:r>
              <a:rPr lang="en-US" sz="2624" dirty="0" err="1"/>
              <a:t>tu</a:t>
            </a:r>
            <a:r>
              <a:rPr lang="en-US" sz="2624" dirty="0"/>
              <a:t> content add </a:t>
            </a:r>
            <a:r>
              <a:rPr lang="en-US" sz="2624" dirty="0" err="1"/>
              <a:t>kr</a:t>
            </a:r>
            <a:r>
              <a:rPr lang="en-US" sz="2624" dirty="0"/>
              <a:t> </a:t>
            </a:r>
            <a:r>
              <a:rPr lang="en-US" sz="2624" dirty="0" err="1"/>
              <a:t>liyo</a:t>
            </a:r>
            <a:endParaRPr lang="en-US" sz="262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14464"/>
            <a:ext cx="10972800" cy="8244063"/>
          </a:xfrm>
          <a:prstGeom prst="rect">
            <a:avLst/>
          </a:prstGeom>
        </p:spPr>
      </p:pic>
      <p:sp>
        <p:nvSpPr>
          <p:cNvPr id="6" name="Text 2"/>
          <p:cNvSpPr/>
          <p:nvPr/>
        </p:nvSpPr>
        <p:spPr>
          <a:xfrm>
            <a:off x="812170" y="2413490"/>
            <a:ext cx="7417430" cy="1701309"/>
          </a:xfrm>
          <a:prstGeom prst="rect">
            <a:avLst/>
          </a:prstGeom>
          <a:noFill/>
          <a:ln/>
        </p:spPr>
        <p:txBody>
          <a:bodyPr wrap="none" rtlCol="0" anchor="t"/>
          <a:lstStyle/>
          <a:p>
            <a:pPr>
              <a:lnSpc>
                <a:spcPts val="4102"/>
              </a:lnSpc>
            </a:pPr>
            <a:r>
              <a:rPr lang="en-US" sz="3281" dirty="0" err="1"/>
              <a:t>BlanK</a:t>
            </a:r>
            <a:r>
              <a:rPr lang="en-US" sz="3281" dirty="0"/>
              <a:t> page for </a:t>
            </a:r>
            <a:r>
              <a:rPr lang="en-US" sz="3281" dirty="0" err="1"/>
              <a:t>futher</a:t>
            </a:r>
            <a:r>
              <a:rPr lang="en-US" sz="3281" dirty="0"/>
              <a:t> extension and modification</a:t>
            </a:r>
          </a:p>
        </p:txBody>
      </p:sp>
      <p:pic>
        <p:nvPicPr>
          <p:cNvPr id="11" name="Picture 10">
            <a:extLst>
              <a:ext uri="{FF2B5EF4-FFF2-40B4-BE49-F238E27FC236}">
                <a16:creationId xmlns:a16="http://schemas.microsoft.com/office/drawing/2014/main" id="{BD4DF808-EB80-941F-F028-9053553A50A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12911"/>
            <a:ext cx="10972800" cy="8216689"/>
          </a:xfrm>
          <a:prstGeom prst="rect">
            <a:avLst/>
          </a:prstGeom>
        </p:spPr>
      </p:pic>
      <p:sp>
        <p:nvSpPr>
          <p:cNvPr id="6" name="Text 2"/>
          <p:cNvSpPr/>
          <p:nvPr/>
        </p:nvSpPr>
        <p:spPr>
          <a:xfrm>
            <a:off x="2062491" y="1449917"/>
            <a:ext cx="4217671" cy="478631"/>
          </a:xfrm>
          <a:prstGeom prst="rect">
            <a:avLst/>
          </a:prstGeom>
          <a:noFill/>
          <a:ln/>
        </p:spPr>
        <p:txBody>
          <a:bodyPr wrap="none" rtlCol="0" anchor="t"/>
          <a:lstStyle/>
          <a:p>
            <a:pPr>
              <a:lnSpc>
                <a:spcPts val="3770"/>
              </a:lnSpc>
            </a:pPr>
            <a:r>
              <a:rPr lang="en-US" sz="3015" b="1" dirty="0">
                <a:solidFill>
                  <a:srgbClr val="00002E"/>
                </a:solidFill>
                <a:latin typeface="Nunito" pitchFamily="34" charset="0"/>
                <a:ea typeface="Nunito" pitchFamily="34" charset="-122"/>
                <a:cs typeface="Nunito" pitchFamily="34" charset="-120"/>
              </a:rPr>
              <a:t>Design and Architecture</a:t>
            </a:r>
            <a:endParaRPr lang="en-US" sz="3015" dirty="0"/>
          </a:p>
        </p:txBody>
      </p:sp>
      <p:sp>
        <p:nvSpPr>
          <p:cNvPr id="7" name="Text 3"/>
          <p:cNvSpPr/>
          <p:nvPr/>
        </p:nvSpPr>
        <p:spPr>
          <a:xfrm>
            <a:off x="2062492" y="2158308"/>
            <a:ext cx="3274695" cy="382905"/>
          </a:xfrm>
          <a:prstGeom prst="rect">
            <a:avLst/>
          </a:prstGeom>
          <a:noFill/>
          <a:ln/>
        </p:spPr>
        <p:txBody>
          <a:bodyPr wrap="none" rtlCol="0" anchor="t"/>
          <a:lstStyle/>
          <a:p>
            <a:pPr>
              <a:lnSpc>
                <a:spcPts val="3015"/>
              </a:lnSpc>
            </a:pPr>
            <a:r>
              <a:rPr lang="en-US" sz="2412" b="1" dirty="0">
                <a:solidFill>
                  <a:srgbClr val="00002E"/>
                </a:solidFill>
                <a:latin typeface="Nunito" pitchFamily="34" charset="0"/>
                <a:ea typeface="Nunito" pitchFamily="34" charset="-122"/>
                <a:cs typeface="Nunito" pitchFamily="34" charset="-120"/>
              </a:rPr>
              <a:t>Technical specifications</a:t>
            </a:r>
            <a:endParaRPr lang="en-US" sz="2412" dirty="0"/>
          </a:p>
        </p:txBody>
      </p:sp>
      <p:sp>
        <p:nvSpPr>
          <p:cNvPr id="8" name="Text 4"/>
          <p:cNvSpPr/>
          <p:nvPr/>
        </p:nvSpPr>
        <p:spPr>
          <a:xfrm>
            <a:off x="2062491" y="2770973"/>
            <a:ext cx="2783205" cy="382905"/>
          </a:xfrm>
          <a:prstGeom prst="rect">
            <a:avLst/>
          </a:prstGeom>
          <a:noFill/>
          <a:ln/>
        </p:spPr>
        <p:txBody>
          <a:bodyPr wrap="none" rtlCol="0" anchor="t"/>
          <a:lstStyle/>
          <a:p>
            <a:pPr>
              <a:lnSpc>
                <a:spcPts val="3015"/>
              </a:lnSpc>
            </a:pPr>
            <a:r>
              <a:rPr lang="en-US" sz="2412" b="1" dirty="0">
                <a:solidFill>
                  <a:srgbClr val="00002E"/>
                </a:solidFill>
                <a:latin typeface="Nunito" pitchFamily="34" charset="0"/>
                <a:ea typeface="Nunito" pitchFamily="34" charset="-122"/>
                <a:cs typeface="Nunito" pitchFamily="34" charset="-120"/>
              </a:rPr>
              <a:t>System architecture</a:t>
            </a:r>
            <a:endParaRPr lang="en-US" sz="2412" dirty="0"/>
          </a:p>
        </p:txBody>
      </p:sp>
      <p:sp>
        <p:nvSpPr>
          <p:cNvPr id="9" name="Text 5"/>
          <p:cNvSpPr/>
          <p:nvPr/>
        </p:nvSpPr>
        <p:spPr>
          <a:xfrm>
            <a:off x="2062493" y="3383639"/>
            <a:ext cx="3080385" cy="382905"/>
          </a:xfrm>
          <a:prstGeom prst="rect">
            <a:avLst/>
          </a:prstGeom>
          <a:noFill/>
          <a:ln/>
        </p:spPr>
        <p:txBody>
          <a:bodyPr wrap="none" rtlCol="0" anchor="t"/>
          <a:lstStyle/>
          <a:p>
            <a:pPr>
              <a:lnSpc>
                <a:spcPts val="3015"/>
              </a:lnSpc>
            </a:pPr>
            <a:r>
              <a:rPr lang="en-US" sz="2412" b="1" dirty="0">
                <a:solidFill>
                  <a:srgbClr val="00002E"/>
                </a:solidFill>
                <a:latin typeface="Nunito" pitchFamily="34" charset="0"/>
                <a:ea typeface="Nunito" pitchFamily="34" charset="-122"/>
                <a:cs typeface="Nunito" pitchFamily="34" charset="-120"/>
              </a:rPr>
              <a:t>Design considerations</a:t>
            </a:r>
            <a:endParaRPr lang="en-US" sz="2412" dirty="0"/>
          </a:p>
        </p:txBody>
      </p:sp>
      <p:sp>
        <p:nvSpPr>
          <p:cNvPr id="10" name="Text 6"/>
          <p:cNvSpPr/>
          <p:nvPr/>
        </p:nvSpPr>
        <p:spPr>
          <a:xfrm>
            <a:off x="2062493" y="3996306"/>
            <a:ext cx="1838086" cy="287180"/>
          </a:xfrm>
          <a:prstGeom prst="rect">
            <a:avLst/>
          </a:prstGeom>
          <a:noFill/>
          <a:ln/>
        </p:spPr>
        <p:txBody>
          <a:bodyPr wrap="none" rtlCol="0" anchor="t"/>
          <a:lstStyle/>
          <a:p>
            <a:pPr>
              <a:lnSpc>
                <a:spcPts val="2261"/>
              </a:lnSpc>
            </a:pPr>
            <a:r>
              <a:rPr lang="en-US" sz="1809" b="1" dirty="0">
                <a:solidFill>
                  <a:srgbClr val="00002E"/>
                </a:solidFill>
                <a:latin typeface="Nunito" pitchFamily="34" charset="0"/>
                <a:ea typeface="Nunito" pitchFamily="34" charset="-122"/>
                <a:cs typeface="Nunito" pitchFamily="34" charset="-120"/>
              </a:rPr>
              <a:t>Input</a:t>
            </a:r>
            <a:endParaRPr lang="en-US" sz="1809" dirty="0"/>
          </a:p>
        </p:txBody>
      </p:sp>
      <p:sp>
        <p:nvSpPr>
          <p:cNvPr id="11" name="Text 7"/>
          <p:cNvSpPr/>
          <p:nvPr/>
        </p:nvSpPr>
        <p:spPr>
          <a:xfrm>
            <a:off x="2062493" y="4513245"/>
            <a:ext cx="6847820" cy="245031"/>
          </a:xfrm>
          <a:prstGeom prst="rect">
            <a:avLst/>
          </a:prstGeom>
          <a:noFill/>
          <a:ln/>
        </p:spPr>
        <p:txBody>
          <a:bodyPr wrap="none" rtlCol="0" anchor="t"/>
          <a:lstStyle/>
          <a:p>
            <a:pPr>
              <a:lnSpc>
                <a:spcPts val="1929"/>
              </a:lnSpc>
            </a:pPr>
            <a:r>
              <a:rPr lang="en-US" sz="1205" dirty="0">
                <a:solidFill>
                  <a:srgbClr val="00002E"/>
                </a:solidFill>
                <a:latin typeface="PT Sans" pitchFamily="34" charset="0"/>
                <a:ea typeface="PT Sans" pitchFamily="34" charset="-122"/>
                <a:cs typeface="PT Sans" pitchFamily="34" charset="-120"/>
              </a:rPr>
              <a:t>Enter the technical specifications, system architecture, and design considerations here</a:t>
            </a:r>
            <a:endParaRPr lang="en-US" sz="1205" dirty="0"/>
          </a:p>
        </p:txBody>
      </p:sp>
      <p:sp>
        <p:nvSpPr>
          <p:cNvPr id="12" name="Text 8"/>
          <p:cNvSpPr/>
          <p:nvPr/>
        </p:nvSpPr>
        <p:spPr>
          <a:xfrm>
            <a:off x="2062493" y="4988037"/>
            <a:ext cx="1838086" cy="287180"/>
          </a:xfrm>
          <a:prstGeom prst="rect">
            <a:avLst/>
          </a:prstGeom>
          <a:noFill/>
          <a:ln/>
        </p:spPr>
        <p:txBody>
          <a:bodyPr wrap="none" rtlCol="0" anchor="t"/>
          <a:lstStyle/>
          <a:p>
            <a:pPr>
              <a:lnSpc>
                <a:spcPts val="2261"/>
              </a:lnSpc>
            </a:pPr>
            <a:r>
              <a:rPr lang="en-US" sz="1809" b="1" dirty="0">
                <a:solidFill>
                  <a:srgbClr val="00002E"/>
                </a:solidFill>
                <a:latin typeface="Nunito" pitchFamily="34" charset="0"/>
                <a:ea typeface="Nunito" pitchFamily="34" charset="-122"/>
                <a:cs typeface="Nunito" pitchFamily="34" charset="-120"/>
              </a:rPr>
              <a:t>Context</a:t>
            </a:r>
            <a:endParaRPr lang="en-US" sz="1809" dirty="0"/>
          </a:p>
        </p:txBody>
      </p:sp>
      <p:sp>
        <p:nvSpPr>
          <p:cNvPr id="13" name="Text 9"/>
          <p:cNvSpPr/>
          <p:nvPr/>
        </p:nvSpPr>
        <p:spPr>
          <a:xfrm>
            <a:off x="2062493" y="5504975"/>
            <a:ext cx="6847820" cy="245031"/>
          </a:xfrm>
          <a:prstGeom prst="rect">
            <a:avLst/>
          </a:prstGeom>
          <a:noFill/>
          <a:ln/>
        </p:spPr>
        <p:txBody>
          <a:bodyPr wrap="none" rtlCol="0" anchor="t"/>
          <a:lstStyle/>
          <a:p>
            <a:pPr>
              <a:lnSpc>
                <a:spcPts val="1929"/>
              </a:lnSpc>
            </a:pPr>
            <a:r>
              <a:rPr lang="en-US" sz="1205" dirty="0">
                <a:solidFill>
                  <a:srgbClr val="00002E"/>
                </a:solidFill>
                <a:latin typeface="PT Sans" pitchFamily="34" charset="0"/>
                <a:ea typeface="PT Sans" pitchFamily="34" charset="-122"/>
                <a:cs typeface="PT Sans" pitchFamily="34" charset="-120"/>
              </a:rPr>
              <a:t>The other cards in the deck are:</a:t>
            </a:r>
            <a:endParaRPr lang="en-US" sz="1205" dirty="0"/>
          </a:p>
        </p:txBody>
      </p:sp>
      <p:sp>
        <p:nvSpPr>
          <p:cNvPr id="14" name="Text 10"/>
          <p:cNvSpPr/>
          <p:nvPr/>
        </p:nvSpPr>
        <p:spPr>
          <a:xfrm>
            <a:off x="2307524" y="5922261"/>
            <a:ext cx="6602789" cy="245031"/>
          </a:xfrm>
          <a:prstGeom prst="rect">
            <a:avLst/>
          </a:prstGeom>
          <a:noFill/>
          <a:ln/>
        </p:spPr>
        <p:txBody>
          <a:bodyPr wrap="none" rtlCol="0" anchor="t"/>
          <a:lstStyle/>
          <a:p>
            <a:pPr marL="257183" indent="-257183">
              <a:lnSpc>
                <a:spcPts val="1929"/>
              </a:lnSpc>
              <a:buSzPct val="100000"/>
              <a:buChar char="•"/>
            </a:pPr>
            <a:r>
              <a:rPr lang="en-US" sz="1205" dirty="0">
                <a:solidFill>
                  <a:srgbClr val="00002E"/>
                </a:solidFill>
                <a:latin typeface="PT Sans" pitchFamily="34" charset="0"/>
                <a:ea typeface="PT Sans" pitchFamily="34" charset="-122"/>
                <a:cs typeface="PT Sans" pitchFamily="34" charset="-120"/>
              </a:rPr>
              <a:t>Card 1: [Description]</a:t>
            </a:r>
            <a:endParaRPr lang="en-US" sz="1205" dirty="0"/>
          </a:p>
        </p:txBody>
      </p:sp>
      <p:sp>
        <p:nvSpPr>
          <p:cNvPr id="15" name="Text 11"/>
          <p:cNvSpPr/>
          <p:nvPr/>
        </p:nvSpPr>
        <p:spPr>
          <a:xfrm>
            <a:off x="2307524" y="6228549"/>
            <a:ext cx="6602789" cy="245031"/>
          </a:xfrm>
          <a:prstGeom prst="rect">
            <a:avLst/>
          </a:prstGeom>
          <a:noFill/>
          <a:ln/>
        </p:spPr>
        <p:txBody>
          <a:bodyPr wrap="none" rtlCol="0" anchor="t"/>
          <a:lstStyle/>
          <a:p>
            <a:pPr marL="257183" indent="-257183">
              <a:lnSpc>
                <a:spcPts val="1929"/>
              </a:lnSpc>
              <a:buSzPct val="100000"/>
              <a:buChar char="•"/>
            </a:pPr>
            <a:r>
              <a:rPr lang="en-US" sz="1205" dirty="0">
                <a:solidFill>
                  <a:srgbClr val="00002E"/>
                </a:solidFill>
                <a:latin typeface="PT Sans" pitchFamily="34" charset="0"/>
                <a:ea typeface="PT Sans" pitchFamily="34" charset="-122"/>
                <a:cs typeface="PT Sans" pitchFamily="34" charset="-120"/>
              </a:rPr>
              <a:t>Card 2: [Description]</a:t>
            </a:r>
            <a:endParaRPr lang="en-US" sz="1205" dirty="0"/>
          </a:p>
        </p:txBody>
      </p:sp>
      <p:sp>
        <p:nvSpPr>
          <p:cNvPr id="16" name="Text 12"/>
          <p:cNvSpPr/>
          <p:nvPr/>
        </p:nvSpPr>
        <p:spPr>
          <a:xfrm>
            <a:off x="2307524" y="6534837"/>
            <a:ext cx="6602789" cy="245031"/>
          </a:xfrm>
          <a:prstGeom prst="rect">
            <a:avLst/>
          </a:prstGeom>
          <a:noFill/>
          <a:ln/>
        </p:spPr>
        <p:txBody>
          <a:bodyPr wrap="none" rtlCol="0" anchor="t"/>
          <a:lstStyle/>
          <a:p>
            <a:pPr marL="257183" indent="-257183">
              <a:lnSpc>
                <a:spcPts val="1929"/>
              </a:lnSpc>
              <a:buSzPct val="100000"/>
              <a:buChar char="•"/>
            </a:pPr>
            <a:r>
              <a:rPr lang="en-US" sz="1205" dirty="0">
                <a:solidFill>
                  <a:srgbClr val="00002E"/>
                </a:solidFill>
                <a:latin typeface="PT Sans" pitchFamily="34" charset="0"/>
                <a:ea typeface="PT Sans" pitchFamily="34" charset="-122"/>
                <a:cs typeface="PT Sans" pitchFamily="34" charset="-120"/>
              </a:rPr>
              <a:t>Card 3: [Description]</a:t>
            </a:r>
            <a:endParaRPr lang="en-US" sz="1205" dirty="0"/>
          </a:p>
        </p:txBody>
      </p:sp>
      <p:pic>
        <p:nvPicPr>
          <p:cNvPr id="20" name="Picture 19">
            <a:extLst>
              <a:ext uri="{FF2B5EF4-FFF2-40B4-BE49-F238E27FC236}">
                <a16:creationId xmlns:a16="http://schemas.microsoft.com/office/drawing/2014/main" id="{06863F09-B095-BFD4-32D4-A57265517E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43" y="0"/>
            <a:ext cx="10972800" cy="8229600"/>
          </a:xfrm>
          <a:prstGeom prst="rect">
            <a:avLst/>
          </a:prstGeom>
        </p:spPr>
      </p:pic>
      <p:sp>
        <p:nvSpPr>
          <p:cNvPr id="6" name="Text 2"/>
          <p:cNvSpPr/>
          <p:nvPr/>
        </p:nvSpPr>
        <p:spPr>
          <a:xfrm>
            <a:off x="1761294" y="1855146"/>
            <a:ext cx="7450127" cy="1041559"/>
          </a:xfrm>
          <a:prstGeom prst="rect">
            <a:avLst/>
          </a:prstGeom>
          <a:noFill/>
          <a:ln/>
        </p:spPr>
        <p:txBody>
          <a:bodyPr wrap="square" rtlCol="0" anchor="t"/>
          <a:lstStyle/>
          <a:p>
            <a:pPr>
              <a:lnSpc>
                <a:spcPts val="4102"/>
              </a:lnSpc>
            </a:pPr>
            <a:r>
              <a:rPr lang="en-US" sz="3281" b="1" dirty="0">
                <a:solidFill>
                  <a:srgbClr val="00002E"/>
                </a:solidFill>
                <a:latin typeface="Nunito" pitchFamily="34" charset="0"/>
                <a:ea typeface="Nunito" pitchFamily="34" charset="-122"/>
                <a:cs typeface="Nunito" pitchFamily="34" charset="-120"/>
              </a:rPr>
              <a:t>Python as the Base Language for Chatbot Development</a:t>
            </a:r>
            <a:endParaRPr lang="en-US" sz="3281" dirty="0"/>
          </a:p>
        </p:txBody>
      </p:sp>
      <p:sp>
        <p:nvSpPr>
          <p:cNvPr id="7" name="Text 3"/>
          <p:cNvSpPr/>
          <p:nvPr/>
        </p:nvSpPr>
        <p:spPr>
          <a:xfrm>
            <a:off x="1761294" y="3146647"/>
            <a:ext cx="7450127" cy="533103"/>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Python provides a solid foundation for developing chatbots. With its rich libraries and powerful AI capabilities, Python empowers developers to create intelligent and interactive chatbot applications.</a:t>
            </a:r>
            <a:endParaRPr lang="en-US" sz="1312" dirty="0"/>
          </a:p>
        </p:txBody>
      </p:sp>
      <p:sp>
        <p:nvSpPr>
          <p:cNvPr id="8" name="Text 4"/>
          <p:cNvSpPr/>
          <p:nvPr/>
        </p:nvSpPr>
        <p:spPr>
          <a:xfrm>
            <a:off x="1761294" y="3867184"/>
            <a:ext cx="7450127" cy="799653"/>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When it comes to training a chatbot, Python offers various machine learning frameworks and libraries such as TensorFlow, PyTorch, and scikit-learn. These libraries enable developers to build and train models for natural language processing and understanding.</a:t>
            </a:r>
            <a:endParaRPr lang="en-US" sz="1312" dirty="0"/>
          </a:p>
        </p:txBody>
      </p:sp>
      <p:sp>
        <p:nvSpPr>
          <p:cNvPr id="9" name="Text 5"/>
          <p:cNvSpPr/>
          <p:nvPr/>
        </p:nvSpPr>
        <p:spPr>
          <a:xfrm>
            <a:off x="1761294" y="4854270"/>
            <a:ext cx="7450127" cy="799653"/>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Furthermore, Python's support for APIs allows developers to easily fetch data from external sources. By leveraging APIs, chatbots can access and integrate information from different platforms, making them more versatile and valuable.</a:t>
            </a:r>
            <a:endParaRPr lang="en-US" sz="1312" dirty="0"/>
          </a:p>
        </p:txBody>
      </p:sp>
      <p:sp>
        <p:nvSpPr>
          <p:cNvPr id="10" name="Text 6"/>
          <p:cNvSpPr/>
          <p:nvPr/>
        </p:nvSpPr>
        <p:spPr>
          <a:xfrm>
            <a:off x="1761294" y="5841357"/>
            <a:ext cx="7450127" cy="533103"/>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With Python as the base language and its ability to train chatbots and use APIs for data fetching, developers have a powerful toolkit to create highly functional and intelligent chatbot applications.</a:t>
            </a:r>
            <a:endParaRPr lang="en-US" sz="1312" dirty="0"/>
          </a:p>
        </p:txBody>
      </p:sp>
      <p:pic>
        <p:nvPicPr>
          <p:cNvPr id="14" name="Picture 13">
            <a:extLst>
              <a:ext uri="{FF2B5EF4-FFF2-40B4-BE49-F238E27FC236}">
                <a16:creationId xmlns:a16="http://schemas.microsoft.com/office/drawing/2014/main" id="{2FF22836-C8A5-5D7F-C032-5FC7952E53C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43" y="0"/>
            <a:ext cx="10972800" cy="8229600"/>
          </a:xfrm>
          <a:prstGeom prst="rect">
            <a:avLst/>
          </a:prstGeom>
        </p:spPr>
      </p:pic>
      <p:sp>
        <p:nvSpPr>
          <p:cNvPr id="8" name="Text 4"/>
          <p:cNvSpPr/>
          <p:nvPr/>
        </p:nvSpPr>
        <p:spPr>
          <a:xfrm>
            <a:off x="1761294" y="4727110"/>
            <a:ext cx="7450127" cy="266552"/>
          </a:xfrm>
          <a:prstGeom prst="rect">
            <a:avLst/>
          </a:prstGeom>
          <a:noFill/>
          <a:ln/>
        </p:spPr>
        <p:txBody>
          <a:bodyPr wrap="none" rtlCol="0" anchor="t"/>
          <a:lstStyle/>
          <a:p>
            <a:pPr>
              <a:lnSpc>
                <a:spcPts val="2099"/>
              </a:lnSpc>
            </a:pPr>
            <a:endParaRPr lang="en-US" sz="1312" dirty="0"/>
          </a:p>
        </p:txBody>
      </p:sp>
      <p:pic>
        <p:nvPicPr>
          <p:cNvPr id="12" name="Picture 11">
            <a:extLst>
              <a:ext uri="{FF2B5EF4-FFF2-40B4-BE49-F238E27FC236}">
                <a16:creationId xmlns:a16="http://schemas.microsoft.com/office/drawing/2014/main" id="{77DFB3E4-7D4B-D767-F43C-C2595B525BF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pic>
        <p:nvPicPr>
          <p:cNvPr id="14" name="Picture 13">
            <a:extLst>
              <a:ext uri="{FF2B5EF4-FFF2-40B4-BE49-F238E27FC236}">
                <a16:creationId xmlns:a16="http://schemas.microsoft.com/office/drawing/2014/main" id="{B703164B-0A6B-47B7-DDEF-DF92B476D4EE}"/>
              </a:ext>
            </a:extLst>
          </p:cNvPr>
          <p:cNvPicPr>
            <a:picLocks noChangeAspect="1"/>
          </p:cNvPicPr>
          <p:nvPr/>
        </p:nvPicPr>
        <p:blipFill rotWithShape="1">
          <a:blip r:embed="rId6"/>
          <a:srcRect r="38896"/>
          <a:stretch/>
        </p:blipFill>
        <p:spPr>
          <a:xfrm>
            <a:off x="653243" y="798336"/>
            <a:ext cx="7316156" cy="6829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88" y="-14508"/>
            <a:ext cx="10972800" cy="8244108"/>
          </a:xfrm>
          <a:prstGeom prst="rect">
            <a:avLst/>
          </a:prstGeom>
        </p:spPr>
      </p:pic>
      <p:sp>
        <p:nvSpPr>
          <p:cNvPr id="6" name="Text 2"/>
          <p:cNvSpPr/>
          <p:nvPr/>
        </p:nvSpPr>
        <p:spPr>
          <a:xfrm>
            <a:off x="1761294" y="1905063"/>
            <a:ext cx="7450127" cy="1041559"/>
          </a:xfrm>
          <a:prstGeom prst="rect">
            <a:avLst/>
          </a:prstGeom>
          <a:noFill/>
          <a:ln/>
        </p:spPr>
        <p:txBody>
          <a:bodyPr wrap="square" rtlCol="0" anchor="t"/>
          <a:lstStyle/>
          <a:p>
            <a:pPr>
              <a:lnSpc>
                <a:spcPts val="4102"/>
              </a:lnSpc>
            </a:pPr>
            <a:r>
              <a:rPr lang="en-US" sz="3281" b="1" dirty="0">
                <a:solidFill>
                  <a:srgbClr val="00002E"/>
                </a:solidFill>
                <a:latin typeface="Nunito" pitchFamily="34" charset="0"/>
                <a:ea typeface="Nunito" pitchFamily="34" charset="-122"/>
                <a:cs typeface="Nunito" pitchFamily="34" charset="-120"/>
              </a:rPr>
              <a:t>Benefits of Using Chatbots for Health Tracking</a:t>
            </a:r>
            <a:endParaRPr lang="en-US" sz="3281" dirty="0"/>
          </a:p>
        </p:txBody>
      </p:sp>
      <p:sp>
        <p:nvSpPr>
          <p:cNvPr id="7" name="Shape 3"/>
          <p:cNvSpPr/>
          <p:nvPr/>
        </p:nvSpPr>
        <p:spPr>
          <a:xfrm>
            <a:off x="1761293" y="3196561"/>
            <a:ext cx="2372260" cy="3127980"/>
          </a:xfrm>
          <a:prstGeom prst="roundRect">
            <a:avLst>
              <a:gd name="adj" fmla="val 12645"/>
            </a:avLst>
          </a:prstGeom>
          <a:solidFill>
            <a:srgbClr val="F3F3FF"/>
          </a:solidFill>
          <a:ln w="27742">
            <a:solidFill>
              <a:srgbClr val="2D4DF2"/>
            </a:solidFill>
            <a:prstDash val="solid"/>
          </a:ln>
        </p:spPr>
      </p:sp>
      <p:sp>
        <p:nvSpPr>
          <p:cNvPr id="8" name="Text 4"/>
          <p:cNvSpPr/>
          <p:nvPr/>
        </p:nvSpPr>
        <p:spPr>
          <a:xfrm>
            <a:off x="1948727" y="3349274"/>
            <a:ext cx="1997392" cy="781169"/>
          </a:xfrm>
          <a:prstGeom prst="rect">
            <a:avLst/>
          </a:prstGeom>
          <a:noFill/>
          <a:ln/>
        </p:spPr>
        <p:txBody>
          <a:bodyPr wrap="square" rtlCol="0" anchor="t"/>
          <a:lstStyle/>
          <a:p>
            <a:pPr>
              <a:lnSpc>
                <a:spcPts val="2051"/>
              </a:lnSpc>
            </a:pPr>
            <a:r>
              <a:rPr lang="en-US" sz="1640" b="1" dirty="0">
                <a:solidFill>
                  <a:srgbClr val="2D4DF2"/>
                </a:solidFill>
                <a:latin typeface="Nunito" pitchFamily="34" charset="0"/>
                <a:ea typeface="Nunito" pitchFamily="34" charset="-122"/>
                <a:cs typeface="Nunito" pitchFamily="34" charset="-120"/>
              </a:rPr>
              <a:t>Improved Accessibility and Convenience</a:t>
            </a:r>
            <a:endParaRPr lang="en-US" sz="1640" dirty="0"/>
          </a:p>
        </p:txBody>
      </p:sp>
      <p:sp>
        <p:nvSpPr>
          <p:cNvPr id="9" name="Text 5"/>
          <p:cNvSpPr/>
          <p:nvPr/>
        </p:nvSpPr>
        <p:spPr>
          <a:xfrm>
            <a:off x="1948727" y="4230364"/>
            <a:ext cx="1997392" cy="1599307"/>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Chatbots provide a seamless and accessible way for individuals to track their health without the hassle of complex interfaces or appointments.</a:t>
            </a:r>
            <a:endParaRPr lang="en-US" sz="1312" dirty="0"/>
          </a:p>
        </p:txBody>
      </p:sp>
      <p:sp>
        <p:nvSpPr>
          <p:cNvPr id="10" name="Shape 6"/>
          <p:cNvSpPr/>
          <p:nvPr/>
        </p:nvSpPr>
        <p:spPr>
          <a:xfrm>
            <a:off x="4300182" y="3196561"/>
            <a:ext cx="2372260" cy="3127980"/>
          </a:xfrm>
          <a:prstGeom prst="roundRect">
            <a:avLst>
              <a:gd name="adj" fmla="val 12645"/>
            </a:avLst>
          </a:prstGeom>
          <a:solidFill>
            <a:srgbClr val="F3F3FF"/>
          </a:solidFill>
          <a:ln w="27742">
            <a:solidFill>
              <a:srgbClr val="015F98"/>
            </a:solidFill>
            <a:prstDash val="solid"/>
          </a:ln>
        </p:spPr>
      </p:sp>
      <p:sp>
        <p:nvSpPr>
          <p:cNvPr id="11" name="Text 7"/>
          <p:cNvSpPr/>
          <p:nvPr/>
        </p:nvSpPr>
        <p:spPr>
          <a:xfrm>
            <a:off x="4487616" y="3314549"/>
            <a:ext cx="1997392" cy="781169"/>
          </a:xfrm>
          <a:prstGeom prst="rect">
            <a:avLst/>
          </a:prstGeom>
          <a:noFill/>
          <a:ln/>
        </p:spPr>
        <p:txBody>
          <a:bodyPr wrap="square" rtlCol="0" anchor="t"/>
          <a:lstStyle/>
          <a:p>
            <a:pPr>
              <a:lnSpc>
                <a:spcPts val="2051"/>
              </a:lnSpc>
            </a:pPr>
            <a:r>
              <a:rPr lang="en-US" sz="1640" b="1" dirty="0">
                <a:solidFill>
                  <a:srgbClr val="015F98"/>
                </a:solidFill>
                <a:latin typeface="Nunito" pitchFamily="34" charset="0"/>
                <a:ea typeface="Nunito" pitchFamily="34" charset="-122"/>
                <a:cs typeface="Nunito" pitchFamily="34" charset="-120"/>
              </a:rPr>
              <a:t>Real-Time Monitoring and Feedback</a:t>
            </a:r>
            <a:endParaRPr lang="en-US" sz="1640" dirty="0"/>
          </a:p>
        </p:txBody>
      </p:sp>
      <p:sp>
        <p:nvSpPr>
          <p:cNvPr id="12" name="Text 8"/>
          <p:cNvSpPr/>
          <p:nvPr/>
        </p:nvSpPr>
        <p:spPr>
          <a:xfrm>
            <a:off x="4487616" y="4114614"/>
            <a:ext cx="1997392" cy="1865859"/>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With chatbots, users can receive instant feedback on their health-related queries or data, enabling them to make informed decisions and take necessary actions promptly.</a:t>
            </a:r>
            <a:endParaRPr lang="en-US" sz="1312" dirty="0"/>
          </a:p>
        </p:txBody>
      </p:sp>
      <p:sp>
        <p:nvSpPr>
          <p:cNvPr id="13" name="Shape 9"/>
          <p:cNvSpPr/>
          <p:nvPr/>
        </p:nvSpPr>
        <p:spPr>
          <a:xfrm>
            <a:off x="6839070" y="3196561"/>
            <a:ext cx="2372260" cy="3127980"/>
          </a:xfrm>
          <a:prstGeom prst="roundRect">
            <a:avLst>
              <a:gd name="adj" fmla="val 12645"/>
            </a:avLst>
          </a:prstGeom>
          <a:solidFill>
            <a:srgbClr val="F3F3FF"/>
          </a:solidFill>
          <a:ln w="27742">
            <a:solidFill>
              <a:srgbClr val="AD1F96"/>
            </a:solidFill>
            <a:prstDash val="solid"/>
          </a:ln>
        </p:spPr>
      </p:sp>
      <p:sp>
        <p:nvSpPr>
          <p:cNvPr id="14" name="Text 10"/>
          <p:cNvSpPr/>
          <p:nvPr/>
        </p:nvSpPr>
        <p:spPr>
          <a:xfrm>
            <a:off x="6980204" y="3268247"/>
            <a:ext cx="2184825" cy="520780"/>
          </a:xfrm>
          <a:prstGeom prst="rect">
            <a:avLst/>
          </a:prstGeom>
          <a:noFill/>
          <a:ln/>
        </p:spPr>
        <p:txBody>
          <a:bodyPr wrap="square" rtlCol="0" anchor="t"/>
          <a:lstStyle/>
          <a:p>
            <a:pPr algn="just">
              <a:lnSpc>
                <a:spcPts val="2051"/>
              </a:lnSpc>
            </a:pPr>
            <a:r>
              <a:rPr lang="en-US" sz="1640" b="1" dirty="0">
                <a:solidFill>
                  <a:srgbClr val="AD1F96"/>
                </a:solidFill>
                <a:latin typeface="Nunito" pitchFamily="34" charset="0"/>
                <a:ea typeface="Nunito" pitchFamily="34" charset="-122"/>
                <a:cs typeface="Nunito" pitchFamily="34" charset="-120"/>
              </a:rPr>
              <a:t>Personalized Health Recommendations</a:t>
            </a:r>
            <a:endParaRPr lang="en-US" sz="1640" dirty="0"/>
          </a:p>
        </p:txBody>
      </p:sp>
      <p:sp>
        <p:nvSpPr>
          <p:cNvPr id="15" name="Text 11"/>
          <p:cNvSpPr/>
          <p:nvPr/>
        </p:nvSpPr>
        <p:spPr>
          <a:xfrm>
            <a:off x="7003355" y="3819499"/>
            <a:ext cx="1997392" cy="2132409"/>
          </a:xfrm>
          <a:prstGeom prst="rect">
            <a:avLst/>
          </a:prstGeom>
          <a:noFill/>
          <a:ln/>
        </p:spPr>
        <p:txBody>
          <a:bodyPr wrap="square" rtlCol="0" anchor="t"/>
          <a:lstStyle/>
          <a:p>
            <a:pPr>
              <a:lnSpc>
                <a:spcPts val="2099"/>
              </a:lnSpc>
            </a:pPr>
            <a:r>
              <a:rPr lang="en-US" sz="1312" dirty="0">
                <a:solidFill>
                  <a:srgbClr val="00002E"/>
                </a:solidFill>
                <a:latin typeface="PT Sans" pitchFamily="34" charset="0"/>
                <a:ea typeface="PT Sans" pitchFamily="34" charset="-122"/>
                <a:cs typeface="PT Sans" pitchFamily="34" charset="-120"/>
              </a:rPr>
              <a:t>By analyzing user data and leveraging AI algorithms, chatbots can offer personalized and tailored health recommendations, providing individuals with valuable insights and guidance.</a:t>
            </a:r>
            <a:endParaRPr lang="en-US" sz="1312" dirty="0"/>
          </a:p>
        </p:txBody>
      </p:sp>
      <p:pic>
        <p:nvPicPr>
          <p:cNvPr id="19" name="Picture 18">
            <a:extLst>
              <a:ext uri="{FF2B5EF4-FFF2-40B4-BE49-F238E27FC236}">
                <a16:creationId xmlns:a16="http://schemas.microsoft.com/office/drawing/2014/main" id="{289EE978-EB59-1FFD-AE9D-6F25B79AFF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3333" l="4889" r="96000">
                        <a14:foregroundMark x1="12444" y1="53333" x2="12444" y2="53333"/>
                        <a14:foregroundMark x1="7556" y1="47111" x2="7556" y2="47111"/>
                        <a14:foregroundMark x1="5333" y1="46667" x2="5333" y2="46667"/>
                        <a14:foregroundMark x1="13333" y1="42222" x2="13333" y2="42222"/>
                        <a14:foregroundMark x1="13778" y1="40889" x2="15556" y2="52000"/>
                        <a14:foregroundMark x1="5778" y1="44000" x2="5778" y2="44000"/>
                        <a14:foregroundMark x1="42667" y1="8444" x2="42667" y2="8444"/>
                        <a14:foregroundMark x1="91111" y1="48000" x2="91111" y2="48000"/>
                        <a14:foregroundMark x1="96000" y1="44889" x2="96000" y2="44889"/>
                        <a14:foregroundMark x1="95556" y1="44000" x2="95556" y2="44000"/>
                        <a14:foregroundMark x1="43111" y1="89333" x2="43111" y2="89333"/>
                        <a14:foregroundMark x1="50222" y1="93333" x2="50222" y2="93333"/>
                      </a14:backgroundRemoval>
                    </a14:imgEffect>
                  </a14:imgLayer>
                </a14:imgProps>
              </a:ext>
            </a:extLst>
          </a:blip>
          <a:stretch>
            <a:fillRect/>
          </a:stretch>
        </p:blipFill>
        <p:spPr>
          <a:xfrm>
            <a:off x="8622685" y="66460"/>
            <a:ext cx="2310054" cy="23100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112</TotalTime>
  <Words>1320</Words>
  <Application>Microsoft Office PowerPoint</Application>
  <PresentationFormat>Custom</PresentationFormat>
  <Paragraphs>142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Nunito</vt:lpstr>
      <vt:lpstr>PT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Shikhar Bajpai</cp:lastModifiedBy>
  <cp:revision>2</cp:revision>
  <dcterms:created xsi:type="dcterms:W3CDTF">2023-12-19T16:44:22Z</dcterms:created>
  <dcterms:modified xsi:type="dcterms:W3CDTF">2023-12-19T18:37:35Z</dcterms:modified>
</cp:coreProperties>
</file>